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56" r:id="rId2"/>
    <p:sldId id="417" r:id="rId3"/>
    <p:sldId id="380" r:id="rId4"/>
    <p:sldId id="381" r:id="rId5"/>
    <p:sldId id="383" r:id="rId6"/>
    <p:sldId id="382" r:id="rId7"/>
    <p:sldId id="385" r:id="rId8"/>
    <p:sldId id="386" r:id="rId9"/>
    <p:sldId id="378" r:id="rId10"/>
    <p:sldId id="388" r:id="rId11"/>
    <p:sldId id="392" r:id="rId12"/>
    <p:sldId id="393" r:id="rId13"/>
    <p:sldId id="440" r:id="rId14"/>
    <p:sldId id="429" r:id="rId15"/>
    <p:sldId id="396" r:id="rId16"/>
    <p:sldId id="257" r:id="rId17"/>
    <p:sldId id="430" r:id="rId18"/>
    <p:sldId id="406" r:id="rId19"/>
    <p:sldId id="399" r:id="rId20"/>
    <p:sldId id="398" r:id="rId21"/>
    <p:sldId id="517" r:id="rId22"/>
    <p:sldId id="516" r:id="rId23"/>
    <p:sldId id="407" r:id="rId24"/>
    <p:sldId id="515" r:id="rId25"/>
    <p:sldId id="403" r:id="rId26"/>
    <p:sldId id="404" r:id="rId27"/>
    <p:sldId id="400" r:id="rId28"/>
    <p:sldId id="441" r:id="rId29"/>
    <p:sldId id="436" r:id="rId30"/>
    <p:sldId id="427" r:id="rId31"/>
    <p:sldId id="428" r:id="rId32"/>
    <p:sldId id="410" r:id="rId33"/>
    <p:sldId id="442" r:id="rId34"/>
    <p:sldId id="443" r:id="rId35"/>
    <p:sldId id="411" r:id="rId36"/>
    <p:sldId id="408" r:id="rId37"/>
    <p:sldId id="423" r:id="rId38"/>
    <p:sldId id="412" r:id="rId39"/>
    <p:sldId id="424" r:id="rId40"/>
    <p:sldId id="418" r:id="rId41"/>
    <p:sldId id="437" r:id="rId42"/>
    <p:sldId id="439" r:id="rId43"/>
    <p:sldId id="444" r:id="rId44"/>
    <p:sldId id="449" r:id="rId4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100" d="100"/>
          <a:sy n="100" d="100"/>
        </p:scale>
        <p:origin x="-65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-354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A0ECC-4334-4A0A-BC03-19ED63D5B710}" type="datetimeFigureOut">
              <a:rPr lang="es-CO" smtClean="0"/>
              <a:pPr/>
              <a:t>29/11/17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A7F1FB-1D17-41E8-A0B0-B72B6FCD7415}" type="slidenum">
              <a:rPr lang="es-CO" smtClean="0"/>
              <a:pPr/>
              <a:t>‹Nr.›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89376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altLang="es-CO" dirty="0" smtClean="0">
              <a:latin typeface="Arial" panose="020B0604020202020204" pitchFamily="34" charset="0"/>
            </a:endParaRPr>
          </a:p>
        </p:txBody>
      </p:sp>
      <p:sp>
        <p:nvSpPr>
          <p:cNvPr id="6861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7D02E9F-F4BB-4653-8EDC-244BDA8A0179}" type="slidenum">
              <a:rPr lang="es-ES" altLang="es-CO"/>
              <a:pPr eaLnBrk="1" hangingPunct="1"/>
              <a:t>16</a:t>
            </a:fld>
            <a:endParaRPr lang="es-ES" altLang="es-CO" dirty="0"/>
          </a:p>
        </p:txBody>
      </p:sp>
    </p:spTree>
    <p:extLst>
      <p:ext uri="{BB962C8B-B14F-4D97-AF65-F5344CB8AC3E}">
        <p14:creationId xmlns:p14="http://schemas.microsoft.com/office/powerpoint/2010/main" val="3969872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B76014-D562-4B8A-B2A3-45D84CF6C751}" type="slidenum">
              <a:rPr lang="en-US" altLang="es-CO"/>
              <a:pPr/>
              <a:t>18</a:t>
            </a:fld>
            <a:endParaRPr lang="en-US" altLang="es-CO" dirty="0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O" altLang="es-CO" dirty="0"/>
          </a:p>
        </p:txBody>
      </p:sp>
    </p:spTree>
    <p:extLst>
      <p:ext uri="{BB962C8B-B14F-4D97-AF65-F5344CB8AC3E}">
        <p14:creationId xmlns:p14="http://schemas.microsoft.com/office/powerpoint/2010/main" val="3944923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dirty="0" smtClean="0"/>
          </a:p>
        </p:txBody>
      </p:sp>
    </p:spTree>
    <p:extLst>
      <p:ext uri="{BB962C8B-B14F-4D97-AF65-F5344CB8AC3E}">
        <p14:creationId xmlns:p14="http://schemas.microsoft.com/office/powerpoint/2010/main" val="1829854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lnSpc>
                <a:spcPct val="93000"/>
              </a:lnSpc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lnSpc>
                <a:spcPct val="93000"/>
              </a:lnSpc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lnSpc>
                <a:spcPct val="93000"/>
              </a:lnSpc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lnSpc>
                <a:spcPct val="93000"/>
              </a:lnSpc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lnSpc>
                <a:spcPct val="100000"/>
              </a:lnSpc>
              <a:buClr>
                <a:srgbClr val="808080"/>
              </a:buClr>
            </a:pPr>
            <a:fld id="{9A8FF102-09EB-4B69-8A49-11E9B3364533}" type="slidenum">
              <a:rPr lang="en-GB" altLang="es-CO" sz="1200">
                <a:solidFill>
                  <a:srgbClr val="808080"/>
                </a:solidFill>
                <a:latin typeface="Times New Roman" panose="02020603050405020304" pitchFamily="18" charset="0"/>
              </a:rPr>
              <a:pPr>
                <a:lnSpc>
                  <a:spcPct val="100000"/>
                </a:lnSpc>
                <a:buClr>
                  <a:srgbClr val="808080"/>
                </a:buClr>
              </a:pPr>
              <a:t>35</a:t>
            </a:fld>
            <a:endParaRPr lang="en-GB" altLang="es-CO" sz="1200" dirty="0">
              <a:solidFill>
                <a:srgbClr val="80808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84213"/>
            <a:ext cx="4559300" cy="34194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814388" y="4314825"/>
            <a:ext cx="5030787" cy="41036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 altLang="es-CO" dirty="0" smtClean="0"/>
          </a:p>
        </p:txBody>
      </p:sp>
    </p:spTree>
    <p:extLst>
      <p:ext uri="{BB962C8B-B14F-4D97-AF65-F5344CB8AC3E}">
        <p14:creationId xmlns:p14="http://schemas.microsoft.com/office/powerpoint/2010/main" val="2407279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7F1FB-1D17-41E8-A0B0-B72B6FCD7415}" type="slidenum">
              <a:rPr lang="es-CO" smtClean="0"/>
              <a:pPr/>
              <a:t>44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41180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35E2D-2A26-43C4-8A29-D8614DB38649}" type="datetimeFigureOut">
              <a:rPr lang="es-CO" smtClean="0"/>
              <a:pPr/>
              <a:t>29/11/17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6F80-9E18-4A1A-917F-1DC1D97A29C9}" type="slidenum">
              <a:rPr lang="es-CO" smtClean="0"/>
              <a:pPr/>
              <a:t>‹Nr.›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1540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35E2D-2A26-43C4-8A29-D8614DB38649}" type="datetimeFigureOut">
              <a:rPr lang="es-CO" smtClean="0"/>
              <a:pPr/>
              <a:t>29/11/17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6F80-9E18-4A1A-917F-1DC1D97A29C9}" type="slidenum">
              <a:rPr lang="es-CO" smtClean="0"/>
              <a:pPr/>
              <a:t>‹Nr.›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7405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35E2D-2A26-43C4-8A29-D8614DB38649}" type="datetimeFigureOut">
              <a:rPr lang="es-CO" smtClean="0"/>
              <a:pPr/>
              <a:t>29/11/17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6F80-9E18-4A1A-917F-1DC1D97A29C9}" type="slidenum">
              <a:rPr lang="es-CO" smtClean="0"/>
              <a:pPr/>
              <a:t>‹Nr.›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78644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36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6" r="7108"/>
          <a:stretch/>
        </p:blipFill>
        <p:spPr>
          <a:xfrm>
            <a:off x="8100392" y="6021288"/>
            <a:ext cx="996980" cy="784519"/>
          </a:xfrm>
          <a:prstGeom prst="rect">
            <a:avLst/>
          </a:prstGeom>
        </p:spPr>
      </p:pic>
      <p:sp>
        <p:nvSpPr>
          <p:cNvPr id="11" name="3 Marcador de fecha"/>
          <p:cNvSpPr txBox="1">
            <a:spLocks/>
          </p:cNvSpPr>
          <p:nvPr userDrawn="1"/>
        </p:nvSpPr>
        <p:spPr>
          <a:xfrm>
            <a:off x="449560" y="6376243"/>
            <a:ext cx="2133600" cy="3651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Curso Introducción a las Competencias Médicas</a:t>
            </a:r>
          </a:p>
        </p:txBody>
      </p:sp>
      <p:sp>
        <p:nvSpPr>
          <p:cNvPr id="12" name="4 Marcador de pie de página"/>
          <p:cNvSpPr txBox="1">
            <a:spLocks/>
          </p:cNvSpPr>
          <p:nvPr userDrawn="1"/>
        </p:nvSpPr>
        <p:spPr>
          <a:xfrm>
            <a:off x="2555776" y="6376243"/>
            <a:ext cx="2895600" cy="36512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Modulo Seguridad del Paciente</a:t>
            </a:r>
          </a:p>
        </p:txBody>
      </p:sp>
      <p:sp>
        <p:nvSpPr>
          <p:cNvPr id="14" name="4 Marcador de pie de página"/>
          <p:cNvSpPr txBox="1">
            <a:spLocks/>
          </p:cNvSpPr>
          <p:nvPr userDrawn="1"/>
        </p:nvSpPr>
        <p:spPr>
          <a:xfrm>
            <a:off x="5348808" y="6381328"/>
            <a:ext cx="2247528" cy="365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dirty="0" smtClean="0"/>
              <a:t>Profesor Gustavo A. Quintero</a:t>
            </a:r>
          </a:p>
        </p:txBody>
      </p:sp>
    </p:spTree>
    <p:extLst>
      <p:ext uri="{BB962C8B-B14F-4D97-AF65-F5344CB8AC3E}">
        <p14:creationId xmlns:p14="http://schemas.microsoft.com/office/powerpoint/2010/main" val="3520314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36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6" r="7108"/>
          <a:stretch/>
        </p:blipFill>
        <p:spPr>
          <a:xfrm>
            <a:off x="8100392" y="6021288"/>
            <a:ext cx="996980" cy="784519"/>
          </a:xfrm>
          <a:prstGeom prst="rect">
            <a:avLst/>
          </a:prstGeom>
        </p:spPr>
      </p:pic>
      <p:sp>
        <p:nvSpPr>
          <p:cNvPr id="11" name="3 Marcador de fecha"/>
          <p:cNvSpPr txBox="1">
            <a:spLocks/>
          </p:cNvSpPr>
          <p:nvPr userDrawn="1"/>
        </p:nvSpPr>
        <p:spPr>
          <a:xfrm>
            <a:off x="449560" y="6376243"/>
            <a:ext cx="2133600" cy="3651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Curso Introducción a las Competencias Médicas</a:t>
            </a:r>
          </a:p>
        </p:txBody>
      </p:sp>
      <p:sp>
        <p:nvSpPr>
          <p:cNvPr id="12" name="4 Marcador de pie de página"/>
          <p:cNvSpPr txBox="1">
            <a:spLocks/>
          </p:cNvSpPr>
          <p:nvPr userDrawn="1"/>
        </p:nvSpPr>
        <p:spPr>
          <a:xfrm>
            <a:off x="2555776" y="6376243"/>
            <a:ext cx="2895600" cy="36512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Modulo Seguridad del Paciente</a:t>
            </a:r>
          </a:p>
        </p:txBody>
      </p:sp>
      <p:sp>
        <p:nvSpPr>
          <p:cNvPr id="14" name="4 Marcador de pie de página"/>
          <p:cNvSpPr txBox="1">
            <a:spLocks/>
          </p:cNvSpPr>
          <p:nvPr userDrawn="1"/>
        </p:nvSpPr>
        <p:spPr>
          <a:xfrm>
            <a:off x="5348808" y="6381328"/>
            <a:ext cx="2247528" cy="365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dirty="0" smtClean="0"/>
              <a:t>Profesor Gustavo A. Quintero</a:t>
            </a:r>
          </a:p>
        </p:txBody>
      </p:sp>
    </p:spTree>
    <p:extLst>
      <p:ext uri="{BB962C8B-B14F-4D97-AF65-F5344CB8AC3E}">
        <p14:creationId xmlns:p14="http://schemas.microsoft.com/office/powerpoint/2010/main" val="3951386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dgm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93D03DF-0C3D-4368-90CB-C24E13850D83}" type="slidenum">
              <a:rPr lang="es-ES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22344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36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6" r="7108"/>
          <a:stretch/>
        </p:blipFill>
        <p:spPr>
          <a:xfrm>
            <a:off x="8100392" y="6021288"/>
            <a:ext cx="996980" cy="784519"/>
          </a:xfrm>
          <a:prstGeom prst="rect">
            <a:avLst/>
          </a:prstGeom>
        </p:spPr>
      </p:pic>
      <p:sp>
        <p:nvSpPr>
          <p:cNvPr id="11" name="3 Marcador de fecha"/>
          <p:cNvSpPr txBox="1">
            <a:spLocks/>
          </p:cNvSpPr>
          <p:nvPr userDrawn="1"/>
        </p:nvSpPr>
        <p:spPr>
          <a:xfrm>
            <a:off x="449560" y="6376243"/>
            <a:ext cx="2133600" cy="3651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Curso Introducción a las Competencias Médicas</a:t>
            </a:r>
          </a:p>
        </p:txBody>
      </p:sp>
      <p:sp>
        <p:nvSpPr>
          <p:cNvPr id="12" name="4 Marcador de pie de página"/>
          <p:cNvSpPr txBox="1">
            <a:spLocks/>
          </p:cNvSpPr>
          <p:nvPr userDrawn="1"/>
        </p:nvSpPr>
        <p:spPr>
          <a:xfrm>
            <a:off x="2555776" y="6376243"/>
            <a:ext cx="2895600" cy="36512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Modulo Seguridad del Paciente</a:t>
            </a:r>
          </a:p>
        </p:txBody>
      </p:sp>
      <p:sp>
        <p:nvSpPr>
          <p:cNvPr id="14" name="4 Marcador de pie de página"/>
          <p:cNvSpPr txBox="1">
            <a:spLocks/>
          </p:cNvSpPr>
          <p:nvPr userDrawn="1"/>
        </p:nvSpPr>
        <p:spPr>
          <a:xfrm>
            <a:off x="5348808" y="6381328"/>
            <a:ext cx="2247528" cy="365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dirty="0" smtClean="0"/>
              <a:t>Profesor Gustavo A. Quintero</a:t>
            </a:r>
          </a:p>
        </p:txBody>
      </p:sp>
    </p:spTree>
    <p:extLst>
      <p:ext uri="{BB962C8B-B14F-4D97-AF65-F5344CB8AC3E}">
        <p14:creationId xmlns:p14="http://schemas.microsoft.com/office/powerpoint/2010/main" val="4212367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35E2D-2A26-43C4-8A29-D8614DB38649}" type="datetimeFigureOut">
              <a:rPr lang="es-CO" smtClean="0"/>
              <a:pPr/>
              <a:t>29/11/17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6F80-9E18-4A1A-917F-1DC1D97A29C9}" type="slidenum">
              <a:rPr lang="es-CO" smtClean="0"/>
              <a:pPr/>
              <a:t>‹Nr.›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35202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35E2D-2A26-43C4-8A29-D8614DB38649}" type="datetimeFigureOut">
              <a:rPr lang="es-CO" smtClean="0"/>
              <a:pPr/>
              <a:t>29/11/17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6F80-9E18-4A1A-917F-1DC1D97A29C9}" type="slidenum">
              <a:rPr lang="es-CO" smtClean="0"/>
              <a:pPr/>
              <a:t>‹Nr.›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16781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35E2D-2A26-43C4-8A29-D8614DB38649}" type="datetimeFigureOut">
              <a:rPr lang="es-CO" smtClean="0"/>
              <a:pPr/>
              <a:t>29/11/17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6F80-9E18-4A1A-917F-1DC1D97A29C9}" type="slidenum">
              <a:rPr lang="es-CO" smtClean="0"/>
              <a:pPr/>
              <a:t>‹Nr.›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91713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35E2D-2A26-43C4-8A29-D8614DB38649}" type="datetimeFigureOut">
              <a:rPr lang="es-CO" smtClean="0"/>
              <a:pPr/>
              <a:t>29/11/17</a:t>
            </a:fld>
            <a:endParaRPr lang="es-C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6F80-9E18-4A1A-917F-1DC1D97A29C9}" type="slidenum">
              <a:rPr lang="es-CO" smtClean="0"/>
              <a:pPr/>
              <a:t>‹Nr.›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66790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35E2D-2A26-43C4-8A29-D8614DB38649}" type="datetimeFigureOut">
              <a:rPr lang="es-CO" smtClean="0"/>
              <a:pPr/>
              <a:t>29/11/17</a:t>
            </a:fld>
            <a:endParaRPr lang="es-C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6F80-9E18-4A1A-917F-1DC1D97A29C9}" type="slidenum">
              <a:rPr lang="es-CO" smtClean="0"/>
              <a:pPr/>
              <a:t>‹Nr.›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39070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35E2D-2A26-43C4-8A29-D8614DB38649}" type="datetimeFigureOut">
              <a:rPr lang="es-CO" smtClean="0"/>
              <a:pPr/>
              <a:t>29/11/17</a:t>
            </a:fld>
            <a:endParaRPr lang="es-C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6F80-9E18-4A1A-917F-1DC1D97A29C9}" type="slidenum">
              <a:rPr lang="es-CO" smtClean="0"/>
              <a:pPr/>
              <a:t>‹Nr.›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91994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35E2D-2A26-43C4-8A29-D8614DB38649}" type="datetimeFigureOut">
              <a:rPr lang="es-CO" smtClean="0"/>
              <a:pPr/>
              <a:t>29/11/17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6F80-9E18-4A1A-917F-1DC1D97A29C9}" type="slidenum">
              <a:rPr lang="es-CO" smtClean="0"/>
              <a:pPr/>
              <a:t>‹Nr.›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43572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35E2D-2A26-43C4-8A29-D8614DB38649}" type="datetimeFigureOut">
              <a:rPr lang="es-CO" smtClean="0"/>
              <a:pPr/>
              <a:t>29/11/17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6F80-9E18-4A1A-917F-1DC1D97A29C9}" type="slidenum">
              <a:rPr lang="es-CO" smtClean="0"/>
              <a:pPr/>
              <a:t>‹Nr.›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4241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35E2D-2A26-43C4-8A29-D8614DB38649}" type="datetimeFigureOut">
              <a:rPr lang="es-CO" smtClean="0"/>
              <a:pPr/>
              <a:t>29/11/17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86F80-9E18-4A1A-917F-1DC1D97A29C9}" type="slidenum">
              <a:rPr lang="es-CO" smtClean="0"/>
              <a:pPr/>
              <a:t>‹Nr.›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60071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5" r:id="rId13"/>
    <p:sldLayoutId id="2147483677" r:id="rId14"/>
    <p:sldLayoutId id="2147483678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3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3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3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insalud.gov.co/salud/Paginas/Seguridad-del-Paciente.aspx" TargetMode="Externa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4" Type="http://schemas.openxmlformats.org/officeDocument/2006/relationships/hyperlink" Target="http://web.veronafiere.it/cei/index.htm" TargetMode="External"/><Relationship Id="rId5" Type="http://schemas.openxmlformats.org/officeDocument/2006/relationships/image" Target="../media/image13.jpeg"/><Relationship Id="rId6" Type="http://schemas.openxmlformats.org/officeDocument/2006/relationships/image" Target="../media/image14.png"/><Relationship Id="rId7" Type="http://schemas.openxmlformats.org/officeDocument/2006/relationships/hyperlink" Target="http://www.redalyc.org/articulo.oa?id=195118014009" TargetMode="External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honeywell.com/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hyperlink" Target="Videos%5CPits.flv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3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hyperlink" Target="Videos%5CErrores.mp4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ointcommission.org/assets/1/18/Root_Causes_by_Event_Type_2004-2Q2013.pdf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5.png"/><Relationship Id="rId3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hyperlink" Target="http://www.jointcommission.org/standards_information/npsgs.aspx" TargetMode="External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hyperlink" Target="..%5CLecturas%20recomendadas%20y%20links%5C2014_HAP_NPSG_E.pdf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7.jpeg"/><Relationship Id="rId3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4" Type="http://schemas.openxmlformats.org/officeDocument/2006/relationships/hyperlink" Target="Lecturas%20Recomendadas%20y%20links%5CENCUESTA%20SEGURIDAD%20PACIENTE.pdf" TargetMode="External"/><Relationship Id="rId5" Type="http://schemas.openxmlformats.org/officeDocument/2006/relationships/hyperlink" Target="http://www.cgh.org.co/temas/modelo.php" TargetMode="External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hyperlink" Target="Lecturas%20Recomendadas%20y%20links%5Csirea.pptx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..%5CDocumentos%20asociados%5CPROTOCOLO%20DE%20LONDRES.pdf" TargetMode="External"/><Relationship Id="rId4" Type="http://schemas.openxmlformats.org/officeDocument/2006/relationships/image" Target="../media/image28.jpe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nap.edu/openbook.php?record_id=9728" TargetMode="Externa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://www.seguridaddelpacienteyenfermero.com/docs/estudios/estudio_02.pdf" TargetMode="External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hyperlink" Target="Lecturas%20Recomendadas%20y%20links%5CINFORME_IBEAS.pdf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266731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GESTIÓN DE LA SEGURIDAD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PACIENTE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162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0" y="188262"/>
            <a:ext cx="9143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CARACTERISTICAS DE LAS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ORGANIZACIONES ALTAMENTE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CONFIABLES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479178" y="1936380"/>
            <a:ext cx="6436377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Preocupación por el error: cuando alguien</a:t>
            </a:r>
          </a:p>
          <a:p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se preocupa por algo, el problema existe</a:t>
            </a:r>
          </a:p>
          <a:p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hasta que no se demuestre lo contrario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Rechazo a simplificar: los errores y los casi</a:t>
            </a:r>
          </a:p>
          <a:p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EA son defectos del sistema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Propósito de resiliencia: sabiendo que hay</a:t>
            </a:r>
          </a:p>
          <a:p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defectos entonces hay que corregirlos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Privilegio por la experiencia: el mas capaz</a:t>
            </a:r>
          </a:p>
          <a:p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hace el trabajo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Sensibilidad por la operación: los recursos</a:t>
            </a:r>
          </a:p>
          <a:p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fluyen para asegurar la operabilidad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326341" y="616370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Weick KE, Sutcliffe KM. </a:t>
            </a:r>
            <a:r>
              <a:rPr lang="en-US" sz="1000" i="1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Managing the Unexpected: Assuring High </a:t>
            </a:r>
            <a:r>
              <a:rPr lang="en-US" sz="1000" i="1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 in </a:t>
            </a:r>
            <a:r>
              <a:rPr lang="en-US" sz="1000" i="1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Age of Complexity. </a:t>
            </a:r>
            <a:r>
              <a:rPr lang="en-US" sz="1000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 Francisco: Jossey-Bass, 2001.</a:t>
            </a:r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052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protectconsumerjustice.org/wp-content/uploads/2013/08/TIME-5-1-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964" y="852861"/>
            <a:ext cx="3810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961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75698" y="174814"/>
            <a:ext cx="766556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CAUSAS DE ERROR EN LA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ATENCIÓN EN SALUD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RELACIONADO CON EL SISTEMA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61565" y="2017060"/>
            <a:ext cx="594265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Interacción con la tecnología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Gran numero de personas involucradas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Pobre comunicación entre ellas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Estrés y fatiga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Factor humano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Factores de diseño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Falta de educación y entrenamiento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Enfermedades agudas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Toma de decisiones rápidas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Reducción de personal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Falta de prevención del error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366682" y="6200019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Leonard M, Frankel A, Simmonds T, Vega K. </a:t>
            </a:r>
            <a:r>
              <a:rPr lang="en-US" sz="1000" i="1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Achieving Safe and Reliable</a:t>
            </a:r>
          </a:p>
          <a:p>
            <a:pPr algn="ctr"/>
            <a:r>
              <a:rPr lang="en-US" sz="1000" i="1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Healthcare: Strategies and Solutions. </a:t>
            </a:r>
            <a:r>
              <a:rPr lang="en-US" sz="1000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Chicago: Health Administration Press, 2004.</a:t>
            </a:r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916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75698" y="174814"/>
            <a:ext cx="766556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CAUSAS DE ERROR EN LA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ATENCIÓN EN SALUD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RELACIONADO CON EL SISTEMA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433867" y="3160059"/>
            <a:ext cx="648446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medicina es una ciencia incierta.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Una ciencia incierta es aquella en la cual</a:t>
            </a:r>
          </a:p>
          <a:p>
            <a:pPr algn="just"/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los profesionales no controlan directamente</a:t>
            </a:r>
          </a:p>
          <a:p>
            <a:pPr algn="just"/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los resultados de su trabajo.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090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2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1858963" y="1008063"/>
            <a:ext cx="5427662" cy="5278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266700"/>
            <a:ext cx="9144000" cy="646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SISTEMAS COMPLEJOS</a:t>
            </a:r>
            <a:endParaRPr lang="es-ES" sz="36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6" name="3 Rectángulo"/>
          <p:cNvSpPr>
            <a:spLocks noChangeArrowheads="1"/>
          </p:cNvSpPr>
          <p:nvPr/>
        </p:nvSpPr>
        <p:spPr bwMode="auto">
          <a:xfrm>
            <a:off x="2286000" y="6320491"/>
            <a:ext cx="4572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00CC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5956C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s-CO" sz="1000" b="0" dirty="0">
                <a:latin typeface="Arial" panose="020B0604020202020204" pitchFamily="34" charset="0"/>
              </a:rPr>
              <a:t>Stacey RD. Strategic management and organisational dynamics: the challenge of complexity. 3rd ed. Harlow: Prentice Hall, 2002.</a:t>
            </a:r>
            <a:endParaRPr lang="es-ES_tradnl" altLang="es-CO" sz="1000" dirty="0">
              <a:latin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66404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0" y="266700"/>
            <a:ext cx="914400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TIPO DE ACCIONES INSEGURAS</a:t>
            </a:r>
          </a:p>
          <a:p>
            <a:pPr algn="ctr">
              <a:defRPr/>
            </a:pPr>
            <a:r>
              <a:rPr lang="es-E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QUE CONLLEVAN AL ERROR</a:t>
            </a:r>
            <a:endParaRPr lang="es-ES" sz="36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98748" y="2585418"/>
            <a:ext cx="2478249" cy="2363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CuadroTexto 12"/>
          <p:cNvSpPr txBox="1"/>
          <p:nvPr/>
        </p:nvSpPr>
        <p:spPr>
          <a:xfrm>
            <a:off x="218805" y="2608729"/>
            <a:ext cx="256352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Hacer algo de forma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Incorrecta 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3 veces en1000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No hacer algo que  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debió ser hecho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1 vez en100</a:t>
            </a:r>
          </a:p>
          <a:p>
            <a:pPr algn="ctr"/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lecha derecha 13"/>
          <p:cNvSpPr/>
          <p:nvPr/>
        </p:nvSpPr>
        <p:spPr>
          <a:xfrm>
            <a:off x="2783545" y="2958352"/>
            <a:ext cx="443753" cy="32273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5" name="Flecha derecha 14"/>
          <p:cNvSpPr/>
          <p:nvPr/>
        </p:nvSpPr>
        <p:spPr>
          <a:xfrm>
            <a:off x="2801475" y="3621738"/>
            <a:ext cx="443753" cy="32273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6" name="Flecha derecha 15"/>
          <p:cNvSpPr/>
          <p:nvPr/>
        </p:nvSpPr>
        <p:spPr>
          <a:xfrm>
            <a:off x="6217030" y="3621738"/>
            <a:ext cx="443753" cy="32273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7" name="CuadroTexto 16"/>
          <p:cNvSpPr txBox="1"/>
          <p:nvPr/>
        </p:nvSpPr>
        <p:spPr>
          <a:xfrm>
            <a:off x="6861150" y="3213849"/>
            <a:ext cx="20826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Por fortuna no</a:t>
            </a:r>
          </a:p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odo error produce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lesión o daño: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Evento Adverso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585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76868"/>
            <a:ext cx="9144000" cy="1325563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¿DE QUE ERRORES ESTAMOS HABLANDO?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50825" y="1844675"/>
            <a:ext cx="4249738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FFFF00"/>
              </a:buClr>
              <a:buSzPct val="90000"/>
              <a:defRPr/>
            </a:pPr>
            <a:r>
              <a:rPr lang="es-AR" sz="2400" b="1" dirty="0">
                <a:latin typeface="Arial" charset="0"/>
              </a:rPr>
              <a:t>Infecciones hospitalarias</a:t>
            </a:r>
          </a:p>
          <a:p>
            <a:pPr>
              <a:spcBef>
                <a:spcPct val="20000"/>
              </a:spcBef>
              <a:buClr>
                <a:srgbClr val="FFFF00"/>
              </a:buClr>
              <a:buSzPct val="90000"/>
              <a:defRPr/>
            </a:pPr>
            <a:r>
              <a:rPr lang="es-AR" sz="2400" dirty="0">
                <a:latin typeface="Arial" charset="0"/>
              </a:rPr>
              <a:t>Úlceras de decúbito</a:t>
            </a:r>
          </a:p>
          <a:p>
            <a:pPr>
              <a:spcBef>
                <a:spcPct val="20000"/>
              </a:spcBef>
              <a:buClr>
                <a:srgbClr val="FFFF00"/>
              </a:buClr>
              <a:buSzPct val="90000"/>
              <a:defRPr/>
            </a:pPr>
            <a:r>
              <a:rPr lang="es-AR" sz="2400" dirty="0">
                <a:latin typeface="Arial" charset="0"/>
              </a:rPr>
              <a:t>Complicaciones anestésicas</a:t>
            </a:r>
          </a:p>
          <a:p>
            <a:pPr>
              <a:spcBef>
                <a:spcPct val="20000"/>
              </a:spcBef>
              <a:buClr>
                <a:srgbClr val="FFFF00"/>
              </a:buClr>
              <a:buSzPct val="90000"/>
              <a:defRPr/>
            </a:pPr>
            <a:r>
              <a:rPr lang="es-AR" sz="2400" b="1" dirty="0">
                <a:latin typeface="Arial" charset="0"/>
              </a:rPr>
              <a:t>Caídas</a:t>
            </a:r>
          </a:p>
          <a:p>
            <a:pPr>
              <a:spcBef>
                <a:spcPct val="20000"/>
              </a:spcBef>
              <a:buClr>
                <a:srgbClr val="FFFF00"/>
              </a:buClr>
              <a:buSzPct val="90000"/>
              <a:defRPr/>
            </a:pPr>
            <a:r>
              <a:rPr lang="es-AR" sz="2400" dirty="0">
                <a:latin typeface="Arial" charset="0"/>
              </a:rPr>
              <a:t>Errores y retrasos diagnósticos</a:t>
            </a:r>
          </a:p>
          <a:p>
            <a:pPr>
              <a:spcBef>
                <a:spcPct val="20000"/>
              </a:spcBef>
              <a:buClr>
                <a:srgbClr val="FFFF00"/>
              </a:buClr>
              <a:buSzPct val="90000"/>
              <a:defRPr/>
            </a:pPr>
            <a:r>
              <a:rPr lang="es-AR" sz="2400" dirty="0">
                <a:latin typeface="Arial" charset="0"/>
              </a:rPr>
              <a:t>Cirugía inadecuada</a:t>
            </a:r>
          </a:p>
          <a:p>
            <a:pPr>
              <a:spcBef>
                <a:spcPct val="20000"/>
              </a:spcBef>
              <a:buClr>
                <a:srgbClr val="FFFF00"/>
              </a:buClr>
              <a:buSzPct val="90000"/>
              <a:defRPr/>
            </a:pPr>
            <a:r>
              <a:rPr lang="es-AR" sz="2400" dirty="0">
                <a:latin typeface="Arial" charset="0"/>
              </a:rPr>
              <a:t>Reingresos </a:t>
            </a:r>
          </a:p>
          <a:p>
            <a:pPr>
              <a:spcBef>
                <a:spcPct val="20000"/>
              </a:spcBef>
              <a:buClr>
                <a:srgbClr val="FFFF00"/>
              </a:buClr>
              <a:buSzPct val="90000"/>
              <a:defRPr/>
            </a:pPr>
            <a:r>
              <a:rPr lang="es-AR" sz="2400" dirty="0">
                <a:latin typeface="Arial" charset="0"/>
              </a:rPr>
              <a:t>Fallecimiento</a:t>
            </a:r>
            <a:endParaRPr lang="es-ES" sz="2400" dirty="0">
              <a:latin typeface="Arial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4716463" y="1844675"/>
            <a:ext cx="442753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FFFF00"/>
              </a:buClr>
              <a:buSzPct val="90000"/>
              <a:defRPr/>
            </a:pPr>
            <a:r>
              <a:rPr lang="es-AR" sz="2400" b="1" dirty="0">
                <a:latin typeface="Arial" charset="0"/>
              </a:rPr>
              <a:t>Errores de medicación</a:t>
            </a:r>
          </a:p>
          <a:p>
            <a:pPr>
              <a:spcBef>
                <a:spcPct val="20000"/>
              </a:spcBef>
              <a:buClr>
                <a:srgbClr val="FFFF00"/>
              </a:buClr>
              <a:buSzPct val="90000"/>
              <a:defRPr/>
            </a:pPr>
            <a:r>
              <a:rPr lang="es-AR" sz="2400" dirty="0">
                <a:latin typeface="Arial" charset="0"/>
              </a:rPr>
              <a:t>Prescripción errónea</a:t>
            </a:r>
          </a:p>
          <a:p>
            <a:pPr>
              <a:spcBef>
                <a:spcPct val="20000"/>
              </a:spcBef>
              <a:buClr>
                <a:srgbClr val="FFFF00"/>
              </a:buClr>
              <a:buSzPct val="90000"/>
              <a:defRPr/>
            </a:pPr>
            <a:r>
              <a:rPr lang="es-AR" sz="2400" dirty="0">
                <a:latin typeface="Arial" charset="0"/>
              </a:rPr>
              <a:t>Confusión de HC y doc.</a:t>
            </a:r>
          </a:p>
          <a:p>
            <a:pPr>
              <a:spcBef>
                <a:spcPct val="20000"/>
              </a:spcBef>
              <a:buClr>
                <a:srgbClr val="FFFF00"/>
              </a:buClr>
              <a:buSzPct val="90000"/>
              <a:defRPr/>
            </a:pPr>
            <a:r>
              <a:rPr lang="es-AR" sz="2400" dirty="0">
                <a:latin typeface="Arial" charset="0"/>
              </a:rPr>
              <a:t>Sobreutilización de tratamientos</a:t>
            </a:r>
          </a:p>
          <a:p>
            <a:pPr>
              <a:spcBef>
                <a:spcPct val="20000"/>
              </a:spcBef>
              <a:buClr>
                <a:srgbClr val="FFFF00"/>
              </a:buClr>
              <a:buSzPct val="90000"/>
              <a:defRPr/>
            </a:pPr>
            <a:r>
              <a:rPr lang="es-AR" sz="2400" dirty="0">
                <a:latin typeface="Arial" charset="0"/>
              </a:rPr>
              <a:t>Cirugía del sitio equivocado</a:t>
            </a:r>
          </a:p>
          <a:p>
            <a:pPr>
              <a:spcBef>
                <a:spcPct val="20000"/>
              </a:spcBef>
              <a:buClr>
                <a:srgbClr val="FFFF00"/>
              </a:buClr>
              <a:buSzPct val="90000"/>
              <a:defRPr/>
            </a:pPr>
            <a:r>
              <a:rPr lang="es-AR" sz="2400" dirty="0" smtClean="0">
                <a:latin typeface="Arial" charset="0"/>
              </a:rPr>
              <a:t>Litigios </a:t>
            </a:r>
            <a:r>
              <a:rPr lang="es-AR" sz="2400" dirty="0">
                <a:latin typeface="Arial" charset="0"/>
              </a:rPr>
              <a:t>y reclamos</a:t>
            </a:r>
            <a:endParaRPr lang="es-ES" sz="2400" dirty="0">
              <a:latin typeface="Arial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896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3105835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ROL DE LOS PROFESIONALES </a:t>
            </a:r>
          </a:p>
          <a:p>
            <a:pPr algn="ctr"/>
            <a:r>
              <a:rPr lang="es-CO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LA SALUD </a:t>
            </a:r>
            <a:endParaRPr lang="es-CO" sz="36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516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30656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ERRAR ES HUMANO</a:t>
            </a:r>
            <a:endParaRPr lang="en-US" alt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062320" y="2245658"/>
            <a:ext cx="7257115" cy="3570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Las personas incompetentes son 1% del problema.</a:t>
            </a:r>
          </a:p>
          <a:p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otro 99% son personas buenas que tratan de</a:t>
            </a:r>
          </a:p>
          <a:p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hacer un buen trabajo y que cometen errores</a:t>
            </a:r>
          </a:p>
          <a:p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simples, en la mayoría de lo casos, presionados</a:t>
            </a:r>
          </a:p>
          <a:p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por los procesos</a:t>
            </a:r>
          </a:p>
          <a:p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es-CO" sz="1000" dirty="0">
                <a:latin typeface="Arial" panose="020B0604020202020204" pitchFamily="34" charset="0"/>
                <a:cs typeface="Arial" panose="020B0604020202020204" pitchFamily="34" charset="0"/>
              </a:rPr>
              <a:t>Dr. Lucian Leape, Harvard School of Public Health</a:t>
            </a:r>
            <a:endParaRPr lang="es-C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Gente buena con </a:t>
            </a:r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procesos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malos tiene resultados</a:t>
            </a:r>
          </a:p>
          <a:p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impredecibles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099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5720" y="260648"/>
            <a:ext cx="88582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FACTOR HUMANO</a:t>
            </a:r>
            <a:endParaRPr lang="es-CO" sz="36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982018" y="1357475"/>
            <a:ext cx="7277954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z="24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ES_trad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Existen dos aproximaciones al problema de la</a:t>
            </a:r>
          </a:p>
          <a:p>
            <a:r>
              <a:rPr lang="es-ES_trad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falibilidad humana: el personal y el sistémico</a:t>
            </a:r>
          </a:p>
          <a:p>
            <a:endParaRPr lang="es-ES_trad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24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El </a:t>
            </a:r>
            <a:r>
              <a:rPr lang="es-ES_trad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personal se enfoca en los errores del individuo</a:t>
            </a:r>
          </a:p>
          <a:p>
            <a:r>
              <a:rPr lang="es-ES_trad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culpándolo por olvidos, inatenciones, o debilidad</a:t>
            </a:r>
          </a:p>
          <a:p>
            <a:r>
              <a:rPr lang="es-ES_trad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moral</a:t>
            </a:r>
          </a:p>
          <a:p>
            <a:endParaRPr lang="es-ES_trad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24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ES_trad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sistémico se focaliza en las condiciones bajo</a:t>
            </a:r>
          </a:p>
          <a:p>
            <a:r>
              <a:rPr lang="es-ES_tradnl" sz="24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_trad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las cuales el individuo trabaja y trata de construir</a:t>
            </a:r>
          </a:p>
          <a:p>
            <a:r>
              <a:rPr lang="es-ES_trad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barreras para advertir la posibilidad del error o</a:t>
            </a:r>
          </a:p>
          <a:p>
            <a:r>
              <a:rPr lang="es-ES_trad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mitigar sus consecuencias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552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" y="20170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SEGURIDAD DEL PACIENTE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640541" y="2070847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438835" y="1888905"/>
            <a:ext cx="62394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/>
              <a:t>​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La seguridad del paciente es el conjunto de elementos estructurales, procesos, instrumentos y metodologías basadas en evidencias científicamente probadas que propend​en por minimizar el riesgo de sufrir un evento adverso en el proceso de atención en salud o de mitigar sus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consecuencias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245659" y="524391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1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</a:t>
            </a:r>
            <a:r>
              <a:rPr lang="es-CO" sz="10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www.minsalud.gov.co/salud/Paginas/Seguridad-del-Paciente.aspx</a:t>
            </a:r>
            <a:endParaRPr lang="es-C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029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5720" y="260648"/>
            <a:ext cx="88582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APROXIMACIÓN SISTÉMICA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EL CONTROL DEL ERROR</a:t>
            </a:r>
            <a:endParaRPr lang="es-CO" sz="36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559861" y="1976720"/>
            <a:ext cx="598593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Prevenir el error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Hacer visible el error cuando ocurra,</a:t>
            </a:r>
          </a:p>
          <a:p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de forma que pueda ser interceptado</a:t>
            </a:r>
          </a:p>
          <a:p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Mitigar las consecuencias del EV</a:t>
            </a:r>
          </a:p>
          <a:p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y del error cuando no se pueda detectar</a:t>
            </a:r>
          </a:p>
          <a:p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o interceptar </a:t>
            </a:r>
          </a:p>
          <a:p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030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85813"/>
            <a:ext cx="4495800" cy="765175"/>
          </a:xfrm>
        </p:spPr>
        <p:txBody>
          <a:bodyPr/>
          <a:lstStyle/>
          <a:p>
            <a:pPr>
              <a:defRPr/>
            </a:pPr>
            <a:r>
              <a:rPr lang="es-MX" sz="36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EVENTO ADVERSO</a:t>
            </a:r>
            <a:endParaRPr lang="es-CO" sz="3600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grpSp>
        <p:nvGrpSpPr>
          <p:cNvPr id="31747" name="Group 3"/>
          <p:cNvGrpSpPr>
            <a:grpSpLocks/>
          </p:cNvGrpSpPr>
          <p:nvPr/>
        </p:nvGrpSpPr>
        <p:grpSpPr bwMode="auto">
          <a:xfrm>
            <a:off x="609600" y="1649413"/>
            <a:ext cx="3048000" cy="2057400"/>
            <a:chOff x="384" y="768"/>
            <a:chExt cx="1920" cy="1296"/>
          </a:xfrm>
        </p:grpSpPr>
        <p:sp>
          <p:nvSpPr>
            <p:cNvPr id="401412" name="AutoShape 4"/>
            <p:cNvSpPr>
              <a:spLocks noChangeArrowheads="1"/>
            </p:cNvSpPr>
            <p:nvPr/>
          </p:nvSpPr>
          <p:spPr bwMode="auto">
            <a:xfrm>
              <a:off x="1248" y="768"/>
              <a:ext cx="192" cy="432"/>
            </a:xfrm>
            <a:prstGeom prst="downArrow">
              <a:avLst>
                <a:gd name="adj1" fmla="val 50000"/>
                <a:gd name="adj2" fmla="val 56250"/>
              </a:avLst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endParaRPr kumimoji="0"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01413" name="AutoShape 5"/>
            <p:cNvSpPr>
              <a:spLocks noChangeArrowheads="1"/>
            </p:cNvSpPr>
            <p:nvPr/>
          </p:nvSpPr>
          <p:spPr bwMode="auto">
            <a:xfrm>
              <a:off x="384" y="1296"/>
              <a:ext cx="1920" cy="768"/>
            </a:xfrm>
            <a:prstGeom prst="flowChartDecision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r>
                <a:rPr kumimoji="0" lang="es-MX" sz="2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¿EVITABLE?</a:t>
              </a:r>
              <a:endParaRPr kumimoji="0" lang="es-CO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1414" name="Text Box 6"/>
          <p:cNvSpPr txBox="1">
            <a:spLocks noChangeArrowheads="1"/>
          </p:cNvSpPr>
          <p:nvPr/>
        </p:nvSpPr>
        <p:spPr bwMode="auto">
          <a:xfrm>
            <a:off x="539750" y="4097338"/>
            <a:ext cx="733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0" lang="es-MX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SI</a:t>
            </a:r>
            <a:endParaRPr kumimoji="0" lang="es-CO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pSp>
        <p:nvGrpSpPr>
          <p:cNvPr id="31749" name="Group 7"/>
          <p:cNvGrpSpPr>
            <a:grpSpLocks/>
          </p:cNvGrpSpPr>
          <p:nvPr/>
        </p:nvGrpSpPr>
        <p:grpSpPr bwMode="auto">
          <a:xfrm>
            <a:off x="287338" y="4746625"/>
            <a:ext cx="4572000" cy="1120775"/>
            <a:chOff x="96" y="2544"/>
            <a:chExt cx="2880" cy="706"/>
          </a:xfrm>
        </p:grpSpPr>
        <p:sp>
          <p:nvSpPr>
            <p:cNvPr id="401416" name="AutoShape 8"/>
            <p:cNvSpPr>
              <a:spLocks noChangeArrowheads="1"/>
            </p:cNvSpPr>
            <p:nvPr/>
          </p:nvSpPr>
          <p:spPr bwMode="auto">
            <a:xfrm rot="-10700176">
              <a:off x="240" y="2544"/>
              <a:ext cx="384" cy="192"/>
            </a:xfrm>
            <a:prstGeom prst="downArrow">
              <a:avLst>
                <a:gd name="adj1" fmla="val 4167"/>
                <a:gd name="adj2" fmla="val 35417"/>
              </a:avLst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endPara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545" name="Text Box 9"/>
            <p:cNvSpPr txBox="1">
              <a:spLocks noChangeArrowheads="1"/>
            </p:cNvSpPr>
            <p:nvPr/>
          </p:nvSpPr>
          <p:spPr bwMode="auto">
            <a:xfrm>
              <a:off x="96" y="2784"/>
              <a:ext cx="2880" cy="46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 eaLnBrk="1" hangingPunct="1">
                <a:defRPr/>
              </a:pPr>
              <a:r>
                <a:rPr kumimoji="0" lang="es-MX" sz="1400" b="0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ERROR:</a:t>
              </a:r>
              <a:r>
                <a:rPr kumimoji="0" lang="es-MX" sz="1400" b="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 FALLA EN COMPLETAR UNA ACCIÓN COMO ESTABA PLANEADA O EL USO DE UN PLAN EQUIVOCADO PARA ALCANZAR UNA META.</a:t>
              </a:r>
              <a:endParaRPr kumimoji="0" lang="es-CO" sz="14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grpSp>
        <p:nvGrpSpPr>
          <p:cNvPr id="31750" name="Group 10"/>
          <p:cNvGrpSpPr>
            <a:grpSpLocks/>
          </p:cNvGrpSpPr>
          <p:nvPr/>
        </p:nvGrpSpPr>
        <p:grpSpPr bwMode="auto">
          <a:xfrm>
            <a:off x="4460875" y="857250"/>
            <a:ext cx="4648200" cy="830263"/>
            <a:chOff x="2736" y="161"/>
            <a:chExt cx="2928" cy="523"/>
          </a:xfrm>
        </p:grpSpPr>
        <p:sp>
          <p:nvSpPr>
            <p:cNvPr id="22542" name="Text Box 11"/>
            <p:cNvSpPr txBox="1">
              <a:spLocks noChangeArrowheads="1"/>
            </p:cNvSpPr>
            <p:nvPr/>
          </p:nvSpPr>
          <p:spPr bwMode="auto">
            <a:xfrm>
              <a:off x="3120" y="161"/>
              <a:ext cx="2544" cy="52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 eaLnBrk="1" hangingPunct="1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  <a:defRPr/>
              </a:pPr>
              <a:r>
                <a:rPr kumimoji="0" lang="es-MX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Es una lesión o daño</a:t>
              </a:r>
              <a:r>
                <a:rPr kumimoji="0" lang="es-MX" sz="16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 </a:t>
              </a:r>
              <a:r>
                <a:rPr kumimoji="0" lang="es-MX" sz="1600" u="sng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no intencional</a:t>
              </a:r>
              <a:r>
                <a:rPr kumimoji="0" lang="es-MX" sz="16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 </a:t>
              </a:r>
              <a:r>
                <a:rPr kumimoji="0" lang="es-MX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causado por la intervención asistencial –no por la enfermedad de base</a:t>
              </a:r>
              <a:endParaRPr kumimoji="0" lang="es-CO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401420" name="AutoShape 12"/>
            <p:cNvSpPr>
              <a:spLocks noChangeArrowheads="1"/>
            </p:cNvSpPr>
            <p:nvPr/>
          </p:nvSpPr>
          <p:spPr bwMode="auto">
            <a:xfrm>
              <a:off x="2736" y="288"/>
              <a:ext cx="336" cy="144"/>
            </a:xfrm>
            <a:prstGeom prst="rightArrow">
              <a:avLst>
                <a:gd name="adj1" fmla="val 50000"/>
                <a:gd name="adj2" fmla="val 58333"/>
              </a:avLst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endPara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1751" name="Group 13"/>
          <p:cNvGrpSpPr>
            <a:grpSpLocks/>
          </p:cNvGrpSpPr>
          <p:nvPr/>
        </p:nvGrpSpPr>
        <p:grpSpPr bwMode="auto">
          <a:xfrm>
            <a:off x="1447800" y="3810000"/>
            <a:ext cx="6757988" cy="763588"/>
            <a:chOff x="912" y="1888"/>
            <a:chExt cx="4257" cy="481"/>
          </a:xfrm>
        </p:grpSpPr>
        <p:grpSp>
          <p:nvGrpSpPr>
            <p:cNvPr id="31754" name="Group 14"/>
            <p:cNvGrpSpPr>
              <a:grpSpLocks/>
            </p:cNvGrpSpPr>
            <p:nvPr/>
          </p:nvGrpSpPr>
          <p:grpSpPr bwMode="auto">
            <a:xfrm>
              <a:off x="912" y="1888"/>
              <a:ext cx="1526" cy="481"/>
              <a:chOff x="912" y="2112"/>
              <a:chExt cx="1680" cy="481"/>
            </a:xfrm>
          </p:grpSpPr>
          <p:sp>
            <p:nvSpPr>
              <p:cNvPr id="401423" name="AutoShape 15"/>
              <p:cNvSpPr>
                <a:spLocks noChangeArrowheads="1"/>
              </p:cNvSpPr>
              <p:nvPr/>
            </p:nvSpPr>
            <p:spPr bwMode="auto">
              <a:xfrm>
                <a:off x="1152" y="2112"/>
                <a:ext cx="384" cy="374"/>
              </a:xfrm>
              <a:prstGeom prst="downArrow">
                <a:avLst>
                  <a:gd name="adj1" fmla="val 16667"/>
                  <a:gd name="adj2" fmla="val 12500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eaLnBrk="1" hangingPunct="1">
                  <a:defRPr/>
                </a:pPr>
                <a:endParaRPr kumimoji="0" lang="en-US" sz="2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401424" name="AutoShape 16"/>
              <p:cNvSpPr>
                <a:spLocks noChangeArrowheads="1"/>
              </p:cNvSpPr>
              <p:nvPr/>
            </p:nvSpPr>
            <p:spPr bwMode="auto">
              <a:xfrm>
                <a:off x="912" y="2392"/>
                <a:ext cx="864" cy="140"/>
              </a:xfrm>
              <a:prstGeom prst="leftRightArrow">
                <a:avLst>
                  <a:gd name="adj1" fmla="val 50000"/>
                  <a:gd name="adj2" fmla="val 123429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eaLnBrk="1" hangingPunct="1">
                  <a:defRPr/>
                </a:pPr>
                <a:endParaRPr lang="es-CO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01425" name="Text Box 17"/>
              <p:cNvSpPr txBox="1">
                <a:spLocks noChangeArrowheads="1"/>
              </p:cNvSpPr>
              <p:nvPr/>
            </p:nvSpPr>
            <p:spPr bwMode="auto">
              <a:xfrm>
                <a:off x="1968" y="2299"/>
                <a:ext cx="624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defRPr/>
                </a:pPr>
                <a:r>
                  <a:rPr kumimoji="0" lang="es-MX" sz="24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itchFamily="34" charset="0"/>
                  </a:rPr>
                  <a:t>NO*</a:t>
                </a:r>
                <a:endParaRPr kumimoji="0" lang="es-CO" sz="2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endParaRPr>
              </a:p>
            </p:txBody>
          </p:sp>
        </p:grpSp>
        <p:sp>
          <p:nvSpPr>
            <p:cNvPr id="22538" name="Text Box 18"/>
            <p:cNvSpPr txBox="1">
              <a:spLocks noChangeArrowheads="1"/>
            </p:cNvSpPr>
            <p:nvPr/>
          </p:nvSpPr>
          <p:spPr bwMode="auto">
            <a:xfrm>
              <a:off x="3415" y="2072"/>
              <a:ext cx="1754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kumimoji="0" lang="es-MX" sz="2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* COMPLICACIÓN</a:t>
              </a:r>
              <a:endParaRPr kumimoji="0" lang="es-CO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sp>
        <p:nvSpPr>
          <p:cNvPr id="401427" name="Line 19"/>
          <p:cNvSpPr>
            <a:spLocks noChangeShapeType="1"/>
          </p:cNvSpPr>
          <p:nvPr/>
        </p:nvSpPr>
        <p:spPr bwMode="auto">
          <a:xfrm>
            <a:off x="4211638" y="4386263"/>
            <a:ext cx="792162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24969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CuadroTexto"/>
          <p:cNvSpPr txBox="1"/>
          <p:nvPr/>
        </p:nvSpPr>
        <p:spPr>
          <a:xfrm>
            <a:off x="323528" y="190381"/>
            <a:ext cx="882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GESTIÓN CLÍNICA</a:t>
            </a:r>
            <a:endParaRPr lang="es-ES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23528" y="1277888"/>
            <a:ext cx="8820472" cy="11430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ES LA GERENCIA SISTEMÁTICA DE LOS PROCESOS DE ATENCIÓN </a:t>
            </a:r>
            <a:endParaRPr lang="es-CO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23528" y="2930168"/>
            <a:ext cx="8610600" cy="193899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rgbClr val="000099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000" b="1">
                <a:solidFill>
                  <a:srgbClr val="000099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000" b="1">
                <a:solidFill>
                  <a:srgbClr val="000099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000" b="1">
                <a:solidFill>
                  <a:srgbClr val="000099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000" b="1">
                <a:solidFill>
                  <a:srgbClr val="000099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000099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000099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000099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000099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kumimoji="0" lang="es-MX" sz="24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Incluye una serie de herramientas y </a:t>
            </a:r>
            <a:r>
              <a:rPr kumimoji="0" lang="es-MX" sz="24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metodologías </a:t>
            </a:r>
            <a:r>
              <a:rPr kumimoji="0" lang="es-MX" sz="24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similares a las que se aplican </a:t>
            </a:r>
            <a:r>
              <a:rPr kumimoji="0" lang="es-MX" sz="24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kumimoji="0" lang="es-MX" sz="24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procesos no clínicos- cuyo propósito es  mantener o mejorar los estándares de los procesos de atención para </a:t>
            </a:r>
            <a:r>
              <a:rPr kumimoji="0" lang="es-MX" sz="2400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disminuir</a:t>
            </a:r>
            <a:r>
              <a:rPr kumimoji="0" lang="es-MX" sz="2400" b="0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kumimoji="0" lang="es-MX" sz="24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frecuencia de </a:t>
            </a:r>
            <a:r>
              <a:rPr kumimoji="0" lang="es-MX" sz="2400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eventos adversos </a:t>
            </a:r>
            <a:r>
              <a:rPr kumimoji="0" lang="es-MX" sz="24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 pueden evitarse o </a:t>
            </a:r>
            <a:r>
              <a:rPr kumimoji="0" lang="es-MX" sz="2400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prevenirse</a:t>
            </a:r>
            <a:r>
              <a:rPr kumimoji="0" lang="es-MX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kumimoji="0" lang="es-CO" sz="2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1 Rectángulo"/>
          <p:cNvSpPr/>
          <p:nvPr/>
        </p:nvSpPr>
        <p:spPr>
          <a:xfrm>
            <a:off x="3168352" y="609329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ES" sz="1000" dirty="0">
                <a:latin typeface="Arial" pitchFamily="34" charset="0"/>
                <a:cs typeface="Arial" pitchFamily="34" charset="0"/>
              </a:rPr>
              <a:t>CENTRO DE GESTIÓN HOSPITALARIA. En: </a:t>
            </a:r>
            <a:endParaRPr lang="es-ES" sz="10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s-ES" sz="1000" dirty="0" smtClean="0">
                <a:latin typeface="Arial" pitchFamily="34" charset="0"/>
                <a:cs typeface="Arial" pitchFamily="34" charset="0"/>
              </a:rPr>
              <a:t>Vía </a:t>
            </a:r>
            <a:r>
              <a:rPr lang="es-ES" sz="1000" dirty="0">
                <a:latin typeface="Arial" pitchFamily="34" charset="0"/>
                <a:cs typeface="Arial" pitchFamily="34" charset="0"/>
              </a:rPr>
              <a:t>Salud, gestión calidad y logros. Bogotá. Octubre 2002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338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201709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GESTIÓN CLÍNICA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PARA LA SEGURIDAD DEL PACIENTE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  <p:sp>
        <p:nvSpPr>
          <p:cNvPr id="5" name="Rectángulo redondeado 4"/>
          <p:cNvSpPr/>
          <p:nvPr/>
        </p:nvSpPr>
        <p:spPr>
          <a:xfrm>
            <a:off x="672356" y="2299447"/>
            <a:ext cx="1371600" cy="25683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POLÍTICA</a:t>
            </a:r>
          </a:p>
          <a:p>
            <a:pPr algn="ctr"/>
            <a:r>
              <a:rPr lang="en-US" sz="105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INSTITUCIONAL</a:t>
            </a:r>
            <a:endParaRPr lang="en-US" sz="105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2182907" y="2317377"/>
            <a:ext cx="1582270" cy="25683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CULTURA</a:t>
            </a:r>
          </a:p>
          <a:p>
            <a:pPr algn="ctr"/>
            <a:r>
              <a:rPr lang="en-US" sz="105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ORGANIZACIONAL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3890683" y="2290483"/>
            <a:ext cx="1371600" cy="256838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PROCESOS</a:t>
            </a:r>
          </a:p>
          <a:p>
            <a:pPr algn="ctr"/>
            <a:r>
              <a:rPr lang="en-US" sz="105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SEGUROS</a:t>
            </a:r>
            <a:endParaRPr lang="en-US" sz="105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5383313" y="2317377"/>
            <a:ext cx="1371600" cy="25683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MEDICIÓN DE</a:t>
            </a:r>
          </a:p>
          <a:p>
            <a:pPr algn="ctr"/>
            <a:r>
              <a:rPr lang="en-US" sz="105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DESEMPEÑOS</a:t>
            </a:r>
            <a:endParaRPr lang="en-US" sz="105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6902833" y="2303930"/>
            <a:ext cx="1488131" cy="25683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MEJORAMIENTO</a:t>
            </a:r>
          </a:p>
          <a:p>
            <a:pPr algn="ctr"/>
            <a:r>
              <a:rPr lang="en-US" sz="105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CONTINUO</a:t>
            </a:r>
            <a:endParaRPr lang="en-US" sz="105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Conector curvado 10"/>
          <p:cNvCxnSpPr>
            <a:stCxn id="5" idx="2"/>
            <a:endCxn id="6" idx="2"/>
          </p:cNvCxnSpPr>
          <p:nvPr/>
        </p:nvCxnSpPr>
        <p:spPr>
          <a:xfrm rot="16200000" flipH="1">
            <a:off x="2157134" y="4068857"/>
            <a:ext cx="17930" cy="1615886"/>
          </a:xfrm>
          <a:prstGeom prst="curvedConnector3">
            <a:avLst>
              <a:gd name="adj1" fmla="val 1374958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curvado 11"/>
          <p:cNvCxnSpPr/>
          <p:nvPr/>
        </p:nvCxnSpPr>
        <p:spPr>
          <a:xfrm rot="16200000" flipH="1">
            <a:off x="3761811" y="4127128"/>
            <a:ext cx="17930" cy="1615886"/>
          </a:xfrm>
          <a:prstGeom prst="curvedConnector3">
            <a:avLst>
              <a:gd name="adj1" fmla="val 1374958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curvado 13"/>
          <p:cNvCxnSpPr/>
          <p:nvPr/>
        </p:nvCxnSpPr>
        <p:spPr>
          <a:xfrm rot="16200000" flipH="1">
            <a:off x="5348568" y="4127128"/>
            <a:ext cx="17930" cy="1615886"/>
          </a:xfrm>
          <a:prstGeom prst="curvedConnector3">
            <a:avLst>
              <a:gd name="adj1" fmla="val 1374958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curvado 14"/>
          <p:cNvCxnSpPr/>
          <p:nvPr/>
        </p:nvCxnSpPr>
        <p:spPr>
          <a:xfrm rot="16200000" flipH="1">
            <a:off x="6962219" y="4140575"/>
            <a:ext cx="17930" cy="1615886"/>
          </a:xfrm>
          <a:prstGeom prst="curvedConnector3">
            <a:avLst>
              <a:gd name="adj1" fmla="val 1374958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130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201709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PROCESOS SEGUROS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CULTURA SEGURA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694331" y="1882591"/>
            <a:ext cx="607570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Estandarización de procesos</a:t>
            </a:r>
          </a:p>
          <a:p>
            <a:pPr marL="457200" indent="-457200">
              <a:buFont typeface="+mj-lt"/>
              <a:buAutoNum type="arabicPeriod"/>
            </a:pP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Cultura justa</a:t>
            </a:r>
          </a:p>
          <a:p>
            <a:pPr marL="457200" indent="-457200">
              <a:buFont typeface="+mj-lt"/>
              <a:buAutoNum type="arabicPeriod"/>
            </a:pPr>
            <a:endParaRPr lang="es-CO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Diseño de sistemas seguros</a:t>
            </a:r>
          </a:p>
          <a:p>
            <a:pPr marL="457200" indent="-457200">
              <a:buFont typeface="+mj-lt"/>
              <a:buAutoNum type="arabicPeriod"/>
            </a:pPr>
            <a:endParaRPr lang="es-CO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Prudente implementación de tecnología</a:t>
            </a:r>
          </a:p>
          <a:p>
            <a:pPr marL="457200" indent="-457200">
              <a:buFont typeface="+mj-lt"/>
              <a:buAutoNum type="arabicPeriod"/>
            </a:pPr>
            <a:endParaRPr lang="es-CO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Trabajo en equipo</a:t>
            </a:r>
          </a:p>
          <a:p>
            <a:pPr marL="457200" indent="-457200">
              <a:buFont typeface="+mj-lt"/>
              <a:buAutoNum type="arabicPeriod"/>
            </a:pP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Comunicación efectiva</a:t>
            </a:r>
          </a:p>
          <a:p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73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C:\Users\Gustavo\Desktop\Dcos. curso\modulo1_imgteocomplejidad.png"/>
          <p:cNvPicPr>
            <a:picLocks noChangeAspect="1" noChangeArrowheads="1"/>
          </p:cNvPicPr>
          <p:nvPr/>
        </p:nvPicPr>
        <p:blipFill>
          <a:blip r:embed="rId2" cstate="print">
            <a:lum bright="-10000" contrast="-10000"/>
          </a:blip>
          <a:srcRect/>
          <a:stretch>
            <a:fillRect/>
          </a:stretch>
        </p:blipFill>
        <p:spPr bwMode="auto">
          <a:xfrm>
            <a:off x="1206500" y="1093788"/>
            <a:ext cx="6794500" cy="5192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266700"/>
            <a:ext cx="9144000" cy="646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1.- ESTANDARIZACIÓN DE PROCESOS</a:t>
            </a:r>
            <a:endParaRPr lang="es-ES" sz="36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2" name="3 Rectángulo"/>
          <p:cNvSpPr>
            <a:spLocks noChangeArrowheads="1"/>
          </p:cNvSpPr>
          <p:nvPr/>
        </p:nvSpPr>
        <p:spPr bwMode="auto">
          <a:xfrm>
            <a:off x="2286000" y="6351588"/>
            <a:ext cx="4572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00CC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5956C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s-CO" sz="1000" b="0" dirty="0">
                <a:latin typeface="Arial" panose="020B0604020202020204" pitchFamily="34" charset="0"/>
              </a:rPr>
              <a:t>Kernick D. Complexity and health care organization. A view from street. Radcliffe </a:t>
            </a:r>
            <a:r>
              <a:rPr lang="en-US" altLang="es-CO" sz="1000" b="0" dirty="0" smtClean="0">
                <a:latin typeface="Arial" panose="020B0604020202020204" pitchFamily="34" charset="0"/>
              </a:rPr>
              <a:t>Medical Ppress</a:t>
            </a:r>
            <a:r>
              <a:rPr lang="en-US" altLang="es-CO" sz="1000" b="0" dirty="0">
                <a:latin typeface="Arial" panose="020B0604020202020204" pitchFamily="34" charset="0"/>
              </a:rPr>
              <a:t>. 2004. Chapter 3</a:t>
            </a:r>
            <a:endParaRPr lang="es-CO" altLang="es-CO" sz="1000" b="0" dirty="0">
              <a:latin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28004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Text Box 2"/>
          <p:cNvSpPr txBox="1">
            <a:spLocks noChangeArrowheads="1"/>
          </p:cNvSpPr>
          <p:nvPr/>
        </p:nvSpPr>
        <p:spPr bwMode="auto">
          <a:xfrm>
            <a:off x="0" y="192367"/>
            <a:ext cx="8966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ESTANDARIZACIÓN DE PROCESOS</a:t>
            </a:r>
          </a:p>
          <a:p>
            <a:pPr algn="ctr">
              <a:defRPr/>
            </a:pPr>
            <a:r>
              <a:rPr kumimoji="0" lang="es-ES_tradnl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 SEGURIDAD DEL PACIENTE</a:t>
            </a:r>
            <a:endParaRPr kumimoji="0" lang="es-ES_tradnl" sz="36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795" name="Group 13"/>
          <p:cNvGrpSpPr>
            <a:grpSpLocks/>
          </p:cNvGrpSpPr>
          <p:nvPr/>
        </p:nvGrpSpPr>
        <p:grpSpPr bwMode="auto">
          <a:xfrm>
            <a:off x="-13447" y="1776692"/>
            <a:ext cx="9144000" cy="4102100"/>
            <a:chOff x="0" y="1344"/>
            <a:chExt cx="5760" cy="2584"/>
          </a:xfrm>
        </p:grpSpPr>
        <p:sp>
          <p:nvSpPr>
            <p:cNvPr id="370691" name="Text Box 3"/>
            <p:cNvSpPr txBox="1">
              <a:spLocks noChangeArrowheads="1"/>
            </p:cNvSpPr>
            <p:nvPr/>
          </p:nvSpPr>
          <p:spPr bwMode="auto">
            <a:xfrm>
              <a:off x="0" y="1344"/>
              <a:ext cx="5760" cy="448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0" lang="es-ES_tradnl" sz="2000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NIVEL SIGMA 	  DEFECTOS POR 	  EJEMPLOS		EJEMPLOS</a:t>
              </a:r>
            </a:p>
            <a:p>
              <a:pPr>
                <a:defRPr/>
              </a:pPr>
              <a:r>
                <a:rPr kumimoji="0" lang="es-ES_tradnl" sz="2000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		  MILLON		  EN SALUD		INDUSTRIA</a:t>
              </a:r>
            </a:p>
          </p:txBody>
        </p:sp>
        <p:sp>
          <p:nvSpPr>
            <p:cNvPr id="370692" name="Text Box 4"/>
            <p:cNvSpPr txBox="1">
              <a:spLocks noChangeArrowheads="1"/>
            </p:cNvSpPr>
            <p:nvPr/>
          </p:nvSpPr>
          <p:spPr bwMode="auto">
            <a:xfrm>
              <a:off x="0" y="1920"/>
              <a:ext cx="5760" cy="524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0" lang="es-ES_tradnl" sz="2400" dirty="0">
                  <a:solidFill>
                    <a:srgbClr val="FF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          </a:t>
              </a:r>
              <a:r>
                <a:rPr kumimoji="0" lang="es-ES_tradnl" sz="2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6		3.4		         -			</a:t>
              </a:r>
            </a:p>
            <a:p>
              <a:pPr>
                <a:defRPr/>
              </a:pPr>
              <a:endParaRPr kumimoji="0" lang="es-ES_tradnl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370693" name="Text Box 5"/>
            <p:cNvSpPr txBox="1">
              <a:spLocks noChangeArrowheads="1"/>
            </p:cNvSpPr>
            <p:nvPr/>
          </p:nvSpPr>
          <p:spPr bwMode="auto">
            <a:xfrm>
              <a:off x="0" y="2496"/>
              <a:ext cx="5760" cy="754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0" lang="es-ES_tradnl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	</a:t>
              </a:r>
              <a:r>
                <a:rPr kumimoji="0" lang="es-ES_tradnl" sz="2400" dirty="0">
                  <a:solidFill>
                    <a:schemeClr val="accent1"/>
                  </a:solidFill>
                  <a:latin typeface="Times New Roman" pitchFamily="18" charset="0"/>
                </a:rPr>
                <a:t>		</a:t>
              </a:r>
              <a:r>
                <a:rPr kumimoji="0" lang="es-ES_tradnl" sz="2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5.4		   muertes</a:t>
              </a:r>
            </a:p>
            <a:p>
              <a:pPr>
                <a:defRPr/>
              </a:pPr>
              <a:r>
                <a:rPr kumimoji="0" lang="es-ES_tradnl" sz="2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					   por anestesia</a:t>
              </a:r>
            </a:p>
            <a:p>
              <a:pPr>
                <a:defRPr/>
              </a:pPr>
              <a:r>
                <a:rPr kumimoji="0" lang="es-ES_tradnl" sz="2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		</a:t>
              </a:r>
            </a:p>
          </p:txBody>
        </p:sp>
        <p:sp>
          <p:nvSpPr>
            <p:cNvPr id="370694" name="Text Box 6"/>
            <p:cNvSpPr txBox="1">
              <a:spLocks noChangeArrowheads="1"/>
            </p:cNvSpPr>
            <p:nvPr/>
          </p:nvSpPr>
          <p:spPr bwMode="auto">
            <a:xfrm>
              <a:off x="0" y="3168"/>
              <a:ext cx="5760" cy="760"/>
            </a:xfrm>
            <a:prstGeom prst="rect">
              <a:avLst/>
            </a:prstGeom>
            <a:noFill/>
            <a:ln w="1905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0" lang="es-ES_tradnl" sz="2400" dirty="0">
                  <a:solidFill>
                    <a:srgbClr val="FF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	</a:t>
              </a:r>
              <a:r>
                <a:rPr kumimoji="0" lang="es-ES_tradnl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	         </a:t>
              </a:r>
              <a:r>
                <a:rPr kumimoji="0" lang="es-ES_tradnl" sz="2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10-16		         -		</a:t>
              </a:r>
            </a:p>
            <a:p>
              <a:pPr>
                <a:defRPr/>
              </a:pPr>
              <a:endParaRPr kumimoji="0" lang="es-ES_tradnl" sz="2400" dirty="0">
                <a:solidFill>
                  <a:schemeClr val="tx1"/>
                </a:solidFill>
                <a:latin typeface="Times New Roman" pitchFamily="18" charset="0"/>
              </a:endParaRPr>
            </a:p>
            <a:p>
              <a:pPr>
                <a:defRPr/>
              </a:pPr>
              <a:endParaRPr kumimoji="0" lang="es-ES_tradnl" sz="2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pic>
          <p:nvPicPr>
            <p:cNvPr id="38920" name="Picture 7" descr="redirect">
              <a:hlinkClick r:id="rId2"/>
            </p:cNvPr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52" y="2016"/>
              <a:ext cx="852" cy="34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8921" name="Picture 11" descr="ovale2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52" y="3216"/>
              <a:ext cx="864" cy="61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8922" name="Picture 12" descr="domesml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752" y="2592"/>
              <a:ext cx="864" cy="5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" name="CuadroTexto 1"/>
          <p:cNvSpPr txBox="1"/>
          <p:nvPr/>
        </p:nvSpPr>
        <p:spPr>
          <a:xfrm>
            <a:off x="2127284" y="5970496"/>
            <a:ext cx="461696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Quintero GA.</a:t>
            </a: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 ¿Es posible que la salud tenga calidad tipo seis Sigma?</a:t>
            </a:r>
          </a:p>
          <a:p>
            <a:pPr algn="ctr"/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Revista Colombiana de Anestesiología, vol. XXVIII, núm. 3, 2000</a:t>
            </a:r>
          </a:p>
          <a:p>
            <a:pPr algn="ctr"/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Sociedad Colombiana de Anestesiología y Reanimación</a:t>
            </a:r>
          </a:p>
          <a:p>
            <a:pPr algn="ctr"/>
            <a:r>
              <a:rPr lang="es-E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Colombia. </a:t>
            </a: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Disponible en: </a:t>
            </a: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http://</a:t>
            </a:r>
            <a:r>
              <a:rPr lang="es-ES" sz="1000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www.redalyc.org/articulo.oa?id=195118014009</a:t>
            </a:r>
            <a:endParaRPr lang="es-E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Consultado en: Julio 5, 2014</a:t>
            </a:r>
            <a:r>
              <a:rPr lang="es-CO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87588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20170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CULTURA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031715"/>
              </p:ext>
            </p:extLst>
          </p:nvPr>
        </p:nvGraphicFramePr>
        <p:xfrm>
          <a:off x="1550894" y="1786963"/>
          <a:ext cx="6096000" cy="3505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solidFill>
                            <a:schemeClr val="tx1"/>
                          </a:solidFill>
                        </a:rPr>
                        <a:t>VIEJA CULTURA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solidFill>
                            <a:schemeClr val="tx1"/>
                          </a:solidFill>
                        </a:rPr>
                        <a:t>NUEVA CULTURA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Total autonomía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Comparte expectativas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Protección organizacional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Rendición de cuentas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Poder unipersonal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Respeto profesional para</a:t>
                      </a:r>
                      <a:r>
                        <a:rPr lang="es-CO" baseline="0" dirty="0" smtClean="0"/>
                        <a:t> todos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Jerarquía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Cada uno agrega valor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Práctica</a:t>
                      </a:r>
                      <a:r>
                        <a:rPr lang="es-CO" baseline="0" dirty="0" smtClean="0"/>
                        <a:t> de solo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Colaboración</a:t>
                      </a:r>
                      <a:r>
                        <a:rPr lang="es-CO" baseline="0" dirty="0" smtClean="0"/>
                        <a:t> y trabajo en equipo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Necesidades personales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Necesidades organizacionales</a:t>
                      </a:r>
                      <a:endParaRPr lang="es-C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Yo</a:t>
                      </a:r>
                      <a:r>
                        <a:rPr lang="es-CO" baseline="0" dirty="0" smtClean="0"/>
                        <a:t> y mis circunstancias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Comunicación efectiva</a:t>
                      </a:r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2458575" y="6266330"/>
            <a:ext cx="40350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Sutker WL. The physician´s role in patient safety:what´s in it for me?</a:t>
            </a:r>
          </a:p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Proc (Bayl Univ Med Cent)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2008;21(1):9–14</a:t>
            </a:r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74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2 Grupo"/>
          <p:cNvGrpSpPr/>
          <p:nvPr/>
        </p:nvGrpSpPr>
        <p:grpSpPr>
          <a:xfrm>
            <a:off x="107504" y="116632"/>
            <a:ext cx="4464496" cy="3672408"/>
            <a:chOff x="107504" y="116632"/>
            <a:chExt cx="4464496" cy="3672408"/>
          </a:xfrm>
        </p:grpSpPr>
        <p:sp>
          <p:nvSpPr>
            <p:cNvPr id="12" name="11 Rectángulo"/>
            <p:cNvSpPr/>
            <p:nvPr/>
          </p:nvSpPr>
          <p:spPr>
            <a:xfrm>
              <a:off x="107504" y="116632"/>
              <a:ext cx="4464496" cy="36724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691680" y="334397"/>
              <a:ext cx="2664296" cy="6463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200" b="1" dirty="0" smtClean="0"/>
                <a:t>Profesión: grupo de trabajo que se reserva para si el derecho a juzgar la calidad de su propio trabajo</a:t>
              </a:r>
              <a:endParaRPr lang="es-ES" sz="1200" b="1" dirty="0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1619672" y="961564"/>
              <a:ext cx="2808312" cy="52322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400" b="1" dirty="0" smtClean="0"/>
                <a:t>Autonomía: derecho a establecer sus propios estándares de calidad</a:t>
              </a:r>
              <a:endParaRPr lang="es-ES" sz="1400" b="1" dirty="0"/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323528" y="508610"/>
              <a:ext cx="1135185" cy="40011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000" dirty="0" smtClean="0"/>
                <a:t>Freidson</a:t>
              </a:r>
              <a:endParaRPr lang="es-CO" sz="2000" dirty="0"/>
            </a:p>
          </p:txBody>
        </p:sp>
      </p:grpSp>
      <p:sp>
        <p:nvSpPr>
          <p:cNvPr id="7" name="6 Flecha derecha"/>
          <p:cNvSpPr/>
          <p:nvPr/>
        </p:nvSpPr>
        <p:spPr>
          <a:xfrm>
            <a:off x="179512" y="1700808"/>
            <a:ext cx="1530170" cy="1224136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 smtClean="0">
                <a:solidFill>
                  <a:schemeClr val="tx1"/>
                </a:solidFill>
              </a:rPr>
              <a:t>Supuestos</a:t>
            </a:r>
            <a:endParaRPr lang="es-ES" sz="2800" b="1" dirty="0">
              <a:solidFill>
                <a:schemeClr val="tx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 rot="16200000">
            <a:off x="1120262" y="2200218"/>
            <a:ext cx="18002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Maestría</a:t>
            </a:r>
            <a:endParaRPr lang="es-ES" dirty="0"/>
          </a:p>
        </p:txBody>
      </p:sp>
      <p:grpSp>
        <p:nvGrpSpPr>
          <p:cNvPr id="26" name="40 Grupo"/>
          <p:cNvGrpSpPr/>
          <p:nvPr/>
        </p:nvGrpSpPr>
        <p:grpSpPr>
          <a:xfrm>
            <a:off x="7172723" y="1876732"/>
            <a:ext cx="1971276" cy="923330"/>
            <a:chOff x="7172723" y="1876732"/>
            <a:chExt cx="1971276" cy="923330"/>
          </a:xfrm>
        </p:grpSpPr>
        <p:sp>
          <p:nvSpPr>
            <p:cNvPr id="21" name="20 Flecha derecha"/>
            <p:cNvSpPr/>
            <p:nvPr/>
          </p:nvSpPr>
          <p:spPr>
            <a:xfrm>
              <a:off x="7172723" y="2204864"/>
              <a:ext cx="214314" cy="71438"/>
            </a:xfrm>
            <a:prstGeom prst="rightArrow">
              <a:avLst/>
            </a:prstGeom>
            <a:solidFill>
              <a:srgbClr val="000066"/>
            </a:solidFill>
            <a:ln>
              <a:solidFill>
                <a:srgbClr val="00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7529912" y="1876732"/>
              <a:ext cx="161408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Evento</a:t>
              </a:r>
            </a:p>
            <a:p>
              <a:r>
                <a:rPr lang="es-CO" dirty="0" smtClean="0"/>
                <a:t>adverso por</a:t>
              </a:r>
            </a:p>
            <a:p>
              <a:r>
                <a:rPr lang="es-CO" dirty="0" smtClean="0"/>
                <a:t>medicamentos</a:t>
              </a:r>
              <a:endParaRPr lang="es-CO" dirty="0"/>
            </a:p>
          </p:txBody>
        </p:sp>
      </p:grpSp>
      <p:grpSp>
        <p:nvGrpSpPr>
          <p:cNvPr id="29" name="41 Grupo"/>
          <p:cNvGrpSpPr/>
          <p:nvPr/>
        </p:nvGrpSpPr>
        <p:grpSpPr>
          <a:xfrm>
            <a:off x="7172723" y="3067312"/>
            <a:ext cx="1596716" cy="646331"/>
            <a:chOff x="7172723" y="3067312"/>
            <a:chExt cx="1596716" cy="646331"/>
          </a:xfrm>
        </p:grpSpPr>
        <p:sp>
          <p:nvSpPr>
            <p:cNvPr id="23" name="22 Flecha derecha"/>
            <p:cNvSpPr/>
            <p:nvPr/>
          </p:nvSpPr>
          <p:spPr>
            <a:xfrm>
              <a:off x="7172723" y="3212976"/>
              <a:ext cx="214314" cy="71438"/>
            </a:xfrm>
            <a:prstGeom prst="rightArrow">
              <a:avLst/>
            </a:prstGeom>
            <a:solidFill>
              <a:srgbClr val="000066"/>
            </a:solidFill>
            <a:ln>
              <a:solidFill>
                <a:srgbClr val="00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7554993" y="3067312"/>
              <a:ext cx="12144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Fallas en la</a:t>
              </a:r>
            </a:p>
            <a:p>
              <a:r>
                <a:rPr lang="es-CO" dirty="0" smtClean="0"/>
                <a:t>atención</a:t>
              </a:r>
              <a:endParaRPr lang="es-CO" dirty="0"/>
            </a:p>
          </p:txBody>
        </p:sp>
      </p:grpSp>
      <p:grpSp>
        <p:nvGrpSpPr>
          <p:cNvPr id="30" name="39 Grupo"/>
          <p:cNvGrpSpPr/>
          <p:nvPr/>
        </p:nvGrpSpPr>
        <p:grpSpPr>
          <a:xfrm>
            <a:off x="7172723" y="880017"/>
            <a:ext cx="1971277" cy="646331"/>
            <a:chOff x="7172723" y="880017"/>
            <a:chExt cx="1971277" cy="646331"/>
          </a:xfrm>
        </p:grpSpPr>
        <p:sp>
          <p:nvSpPr>
            <p:cNvPr id="20" name="19 Flecha derecha"/>
            <p:cNvSpPr/>
            <p:nvPr/>
          </p:nvSpPr>
          <p:spPr>
            <a:xfrm>
              <a:off x="7172723" y="1052736"/>
              <a:ext cx="214314" cy="71438"/>
            </a:xfrm>
            <a:prstGeom prst="rightArrow">
              <a:avLst/>
            </a:prstGeom>
            <a:solidFill>
              <a:srgbClr val="000066"/>
            </a:solidFill>
            <a:ln>
              <a:solidFill>
                <a:srgbClr val="00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7538876" y="880017"/>
              <a:ext cx="16051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Evento</a:t>
              </a:r>
            </a:p>
            <a:p>
              <a:r>
                <a:rPr lang="es-CO" dirty="0" smtClean="0"/>
                <a:t>adverso y error</a:t>
              </a:r>
              <a:endParaRPr lang="es-CO" dirty="0"/>
            </a:p>
          </p:txBody>
        </p:sp>
      </p:grpSp>
      <p:sp>
        <p:nvSpPr>
          <p:cNvPr id="28" name="27 CuadroTexto"/>
          <p:cNvSpPr txBox="1"/>
          <p:nvPr/>
        </p:nvSpPr>
        <p:spPr>
          <a:xfrm>
            <a:off x="6929454" y="142852"/>
            <a:ext cx="991169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Berwick</a:t>
            </a:r>
            <a:endParaRPr lang="es-CO" dirty="0"/>
          </a:p>
        </p:txBody>
      </p:sp>
      <p:grpSp>
        <p:nvGrpSpPr>
          <p:cNvPr id="31" name="33 Grupo"/>
          <p:cNvGrpSpPr/>
          <p:nvPr/>
        </p:nvGrpSpPr>
        <p:grpSpPr>
          <a:xfrm>
            <a:off x="2195736" y="882850"/>
            <a:ext cx="4938616" cy="817958"/>
            <a:chOff x="2195736" y="882850"/>
            <a:chExt cx="4938616" cy="817958"/>
          </a:xfrm>
        </p:grpSpPr>
        <p:sp>
          <p:nvSpPr>
            <p:cNvPr id="17" name="16 CuadroTexto"/>
            <p:cNvSpPr txBox="1"/>
            <p:nvPr/>
          </p:nvSpPr>
          <p:spPr>
            <a:xfrm>
              <a:off x="5746804" y="882850"/>
              <a:ext cx="1387548" cy="646331"/>
            </a:xfrm>
            <a:prstGeom prst="rect">
              <a:avLst/>
            </a:prstGeom>
            <a:ln>
              <a:solidFill>
                <a:srgbClr val="000066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CO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Variabilidad </a:t>
              </a:r>
            </a:p>
            <a:p>
              <a:pPr algn="ctr"/>
              <a:r>
                <a:rPr lang="es-CO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 la PC</a:t>
              </a:r>
              <a:endPara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2" name="31 Conector angular"/>
            <p:cNvCxnSpPr>
              <a:endCxn id="17" idx="1"/>
            </p:cNvCxnSpPr>
            <p:nvPr/>
          </p:nvCxnSpPr>
          <p:spPr>
            <a:xfrm flipV="1">
              <a:off x="2195736" y="1206016"/>
              <a:ext cx="3551068" cy="494792"/>
            </a:xfrm>
            <a:prstGeom prst="bentConnector3">
              <a:avLst>
                <a:gd name="adj1" fmla="val 71653"/>
              </a:avLst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35 Grupo"/>
          <p:cNvGrpSpPr/>
          <p:nvPr/>
        </p:nvGrpSpPr>
        <p:grpSpPr>
          <a:xfrm>
            <a:off x="4211960" y="2924944"/>
            <a:ext cx="2910985" cy="792088"/>
            <a:chOff x="4211960" y="2924944"/>
            <a:chExt cx="2910985" cy="792088"/>
          </a:xfrm>
        </p:grpSpPr>
        <p:sp>
          <p:nvSpPr>
            <p:cNvPr id="19" name="18 CuadroTexto"/>
            <p:cNvSpPr txBox="1"/>
            <p:nvPr/>
          </p:nvSpPr>
          <p:spPr>
            <a:xfrm>
              <a:off x="5735397" y="3070701"/>
              <a:ext cx="1387548" cy="646331"/>
            </a:xfrm>
            <a:prstGeom prst="rect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CO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 cumple</a:t>
              </a:r>
            </a:p>
            <a:p>
              <a:pPr algn="ctr"/>
              <a:r>
                <a:rPr lang="es-CO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estándares</a:t>
              </a:r>
              <a:endPara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7" name="36 Conector angular"/>
            <p:cNvCxnSpPr>
              <a:endCxn id="19" idx="1"/>
            </p:cNvCxnSpPr>
            <p:nvPr/>
          </p:nvCxnSpPr>
          <p:spPr>
            <a:xfrm>
              <a:off x="4211960" y="2924944"/>
              <a:ext cx="1523437" cy="468923"/>
            </a:xfrm>
            <a:prstGeom prst="bentConnector3">
              <a:avLst>
                <a:gd name="adj1" fmla="val 50000"/>
              </a:avLst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26 CuadroTexto"/>
          <p:cNvSpPr txBox="1"/>
          <p:nvPr/>
        </p:nvSpPr>
        <p:spPr>
          <a:xfrm>
            <a:off x="6385647" y="4742021"/>
            <a:ext cx="2267743" cy="12003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Pagador</a:t>
            </a:r>
          </a:p>
          <a:p>
            <a:r>
              <a:rPr lang="es-CO" dirty="0" smtClean="0"/>
              <a:t>- Auditoria</a:t>
            </a:r>
          </a:p>
          <a:p>
            <a:r>
              <a:rPr lang="es-CO" dirty="0" smtClean="0"/>
              <a:t>- Pago por resultados</a:t>
            </a:r>
          </a:p>
          <a:p>
            <a:r>
              <a:rPr lang="es-CO" dirty="0" smtClean="0"/>
              <a:t>- Glosas</a:t>
            </a:r>
            <a:endParaRPr lang="es-CO" dirty="0"/>
          </a:p>
        </p:txBody>
      </p:sp>
      <p:cxnSp>
        <p:nvCxnSpPr>
          <p:cNvPr id="43" name="42 Forma"/>
          <p:cNvCxnSpPr>
            <a:stCxn id="17" idx="3"/>
          </p:cNvCxnSpPr>
          <p:nvPr/>
        </p:nvCxnSpPr>
        <p:spPr>
          <a:xfrm>
            <a:off x="7134352" y="1206016"/>
            <a:ext cx="382554" cy="3446666"/>
          </a:xfrm>
          <a:prstGeom prst="bentConnector2">
            <a:avLst/>
          </a:prstGeom>
          <a:ln w="15875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 rot="16200000">
            <a:off x="2119082" y="2200218"/>
            <a:ext cx="18002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Altruismo</a:t>
            </a:r>
            <a:endParaRPr lang="es-ES" dirty="0"/>
          </a:p>
        </p:txBody>
      </p:sp>
      <p:grpSp>
        <p:nvGrpSpPr>
          <p:cNvPr id="35" name="34 Grupo"/>
          <p:cNvGrpSpPr/>
          <p:nvPr/>
        </p:nvGrpSpPr>
        <p:grpSpPr>
          <a:xfrm>
            <a:off x="3203848" y="2021025"/>
            <a:ext cx="3907828" cy="646331"/>
            <a:chOff x="3203848" y="2021025"/>
            <a:chExt cx="3907828" cy="646331"/>
          </a:xfrm>
        </p:grpSpPr>
        <p:sp>
          <p:nvSpPr>
            <p:cNvPr id="18" name="17 CuadroTexto"/>
            <p:cNvSpPr txBox="1"/>
            <p:nvPr/>
          </p:nvSpPr>
          <p:spPr>
            <a:xfrm>
              <a:off x="5724128" y="2021025"/>
              <a:ext cx="1387548" cy="646331"/>
            </a:xfrm>
            <a:prstGeom prst="rect">
              <a:avLst/>
            </a:prstGeom>
            <a:ln>
              <a:solidFill>
                <a:srgbClr val="000066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CO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Conflicto de</a:t>
              </a:r>
            </a:p>
            <a:p>
              <a:pPr algn="ctr"/>
              <a:r>
                <a:rPr lang="es-CO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intereses</a:t>
              </a:r>
              <a:endPara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8" name="67 Conector recto de flecha"/>
            <p:cNvCxnSpPr>
              <a:endCxn id="18" idx="1"/>
            </p:cNvCxnSpPr>
            <p:nvPr/>
          </p:nvCxnSpPr>
          <p:spPr>
            <a:xfrm flipV="1">
              <a:off x="3203848" y="2344191"/>
              <a:ext cx="2520280" cy="4689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9 CuadroTexto"/>
          <p:cNvSpPr txBox="1"/>
          <p:nvPr/>
        </p:nvSpPr>
        <p:spPr>
          <a:xfrm rot="16200000">
            <a:off x="3127193" y="2200218"/>
            <a:ext cx="18002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Autorregulación</a:t>
            </a:r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660507" y="3275692"/>
            <a:ext cx="2736304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Confianza</a:t>
            </a:r>
            <a:endParaRPr lang="es-ES" dirty="0"/>
          </a:p>
        </p:txBody>
      </p:sp>
      <p:grpSp>
        <p:nvGrpSpPr>
          <p:cNvPr id="36" name="56 Grupo"/>
          <p:cNvGrpSpPr/>
          <p:nvPr/>
        </p:nvGrpSpPr>
        <p:grpSpPr>
          <a:xfrm>
            <a:off x="107504" y="2852936"/>
            <a:ext cx="1923435" cy="2548341"/>
            <a:chOff x="107504" y="2852936"/>
            <a:chExt cx="1923435" cy="2548341"/>
          </a:xfrm>
        </p:grpSpPr>
        <p:sp>
          <p:nvSpPr>
            <p:cNvPr id="14" name="13 CuadroTexto"/>
            <p:cNvSpPr txBox="1"/>
            <p:nvPr/>
          </p:nvSpPr>
          <p:spPr>
            <a:xfrm>
              <a:off x="107504" y="4477947"/>
              <a:ext cx="1923434" cy="92333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 smtClean="0"/>
                <a:t> Disminuir</a:t>
              </a:r>
            </a:p>
            <a:p>
              <a:pPr algn="ctr"/>
              <a:r>
                <a:rPr lang="es-CO" dirty="0" smtClean="0"/>
                <a:t>variabilidad</a:t>
              </a:r>
            </a:p>
            <a:p>
              <a:pPr algn="ctr"/>
              <a:r>
                <a:rPr lang="es-CO" dirty="0" smtClean="0"/>
                <a:t> (estándares MBE) </a:t>
              </a:r>
              <a:endParaRPr lang="es-CO" dirty="0"/>
            </a:p>
          </p:txBody>
        </p:sp>
        <p:cxnSp>
          <p:nvCxnSpPr>
            <p:cNvPr id="48" name="47 Conector angular"/>
            <p:cNvCxnSpPr/>
            <p:nvPr/>
          </p:nvCxnSpPr>
          <p:spPr>
            <a:xfrm rot="5400000">
              <a:off x="727184" y="3174192"/>
              <a:ext cx="1625011" cy="982499"/>
            </a:xfrm>
            <a:prstGeom prst="bentConnector3">
              <a:avLst>
                <a:gd name="adj1" fmla="val 50000"/>
              </a:avLst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58 Grupo"/>
          <p:cNvGrpSpPr/>
          <p:nvPr/>
        </p:nvGrpSpPr>
        <p:grpSpPr>
          <a:xfrm>
            <a:off x="2195736" y="2924944"/>
            <a:ext cx="2088232" cy="3166611"/>
            <a:chOff x="2195736" y="2924944"/>
            <a:chExt cx="2088232" cy="3166611"/>
          </a:xfrm>
        </p:grpSpPr>
        <p:sp>
          <p:nvSpPr>
            <p:cNvPr id="15" name="14 CuadroTexto"/>
            <p:cNvSpPr txBox="1"/>
            <p:nvPr/>
          </p:nvSpPr>
          <p:spPr>
            <a:xfrm>
              <a:off x="2195736" y="5445224"/>
              <a:ext cx="2088232" cy="64633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 smtClean="0"/>
                <a:t>Declarar el conflicto de  intereses</a:t>
              </a:r>
              <a:endParaRPr lang="es-CO" dirty="0"/>
            </a:p>
          </p:txBody>
        </p:sp>
        <p:cxnSp>
          <p:nvCxnSpPr>
            <p:cNvPr id="51" name="50 Conector angular"/>
            <p:cNvCxnSpPr>
              <a:endCxn id="15" idx="0"/>
            </p:cNvCxnSpPr>
            <p:nvPr/>
          </p:nvCxnSpPr>
          <p:spPr>
            <a:xfrm rot="16200000" flipH="1">
              <a:off x="1876896" y="4082268"/>
              <a:ext cx="2520280" cy="205632"/>
            </a:xfrm>
            <a:prstGeom prst="bentConnector3">
              <a:avLst>
                <a:gd name="adj1" fmla="val 50000"/>
              </a:avLst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59 Grupo"/>
          <p:cNvGrpSpPr/>
          <p:nvPr/>
        </p:nvGrpSpPr>
        <p:grpSpPr>
          <a:xfrm>
            <a:off x="4047892" y="3212974"/>
            <a:ext cx="2180292" cy="3568217"/>
            <a:chOff x="4047892" y="3212974"/>
            <a:chExt cx="2180292" cy="3568217"/>
          </a:xfrm>
        </p:grpSpPr>
        <p:sp>
          <p:nvSpPr>
            <p:cNvPr id="16" name="15 CuadroTexto"/>
            <p:cNvSpPr txBox="1"/>
            <p:nvPr/>
          </p:nvSpPr>
          <p:spPr>
            <a:xfrm>
              <a:off x="4427984" y="6134860"/>
              <a:ext cx="1800200" cy="64633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 smtClean="0"/>
                <a:t>Estándares</a:t>
              </a:r>
            </a:p>
            <a:p>
              <a:pPr algn="ctr"/>
              <a:r>
                <a:rPr lang="es-CO" dirty="0" smtClean="0"/>
                <a:t>(Autorregularse)</a:t>
              </a:r>
              <a:endParaRPr lang="es-CO" dirty="0"/>
            </a:p>
          </p:txBody>
        </p:sp>
        <p:cxnSp>
          <p:nvCxnSpPr>
            <p:cNvPr id="53" name="52 Conector angular"/>
            <p:cNvCxnSpPr>
              <a:endCxn id="16" idx="0"/>
            </p:cNvCxnSpPr>
            <p:nvPr/>
          </p:nvCxnSpPr>
          <p:spPr>
            <a:xfrm rot="16200000" flipH="1">
              <a:off x="3227045" y="4033821"/>
              <a:ext cx="2921886" cy="1280192"/>
            </a:xfrm>
            <a:prstGeom prst="bentConnector3">
              <a:avLst>
                <a:gd name="adj1" fmla="val 50000"/>
              </a:avLst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Imagen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9472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8" grpId="0" animBg="1"/>
      <p:bldP spid="27" grpId="0" animBg="1"/>
      <p:bldP spid="9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-24754" y="228602"/>
            <a:ext cx="9168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2.- CULTURA JUSTA</a:t>
            </a:r>
          </a:p>
        </p:txBody>
      </p:sp>
      <p:cxnSp>
        <p:nvCxnSpPr>
          <p:cNvPr id="5" name="Conector recto de flecha 4"/>
          <p:cNvCxnSpPr/>
          <p:nvPr/>
        </p:nvCxnSpPr>
        <p:spPr>
          <a:xfrm flipV="1">
            <a:off x="2111190" y="1627094"/>
            <a:ext cx="13445" cy="36844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>
            <a:off x="2138084" y="5338480"/>
            <a:ext cx="489472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900954" y="1640546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>
                <a:latin typeface="Arial" panose="020B0604020202020204" pitchFamily="34" charset="0"/>
                <a:cs typeface="Arial" panose="020B0604020202020204" pitchFamily="34" charset="0"/>
              </a:rPr>
              <a:t>SEGURO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90285" y="4953002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>
                <a:latin typeface="Arial" panose="020B0604020202020204" pitchFamily="34" charset="0"/>
                <a:cs typeface="Arial" panose="020B0604020202020204" pitchFamily="34" charset="0"/>
              </a:rPr>
              <a:t>INSEGURO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232213" y="4854389"/>
            <a:ext cx="1662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Cultura Culposa</a:t>
            </a:r>
            <a:endParaRPr lang="es-CO" dirty="0"/>
          </a:p>
        </p:txBody>
      </p:sp>
      <p:sp>
        <p:nvSpPr>
          <p:cNvPr id="13" name="CuadroTexto 12"/>
          <p:cNvSpPr txBox="1"/>
          <p:nvPr/>
        </p:nvSpPr>
        <p:spPr>
          <a:xfrm>
            <a:off x="5302625" y="4831978"/>
            <a:ext cx="1676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Cultura Punitiva</a:t>
            </a:r>
            <a:endParaRPr lang="es-CO" dirty="0"/>
          </a:p>
        </p:txBody>
      </p:sp>
      <p:sp>
        <p:nvSpPr>
          <p:cNvPr id="14" name="Arco 13"/>
          <p:cNvSpPr/>
          <p:nvPr/>
        </p:nvSpPr>
        <p:spPr>
          <a:xfrm>
            <a:off x="2850777" y="3200400"/>
            <a:ext cx="3590364" cy="2528042"/>
          </a:xfrm>
          <a:prstGeom prst="arc">
            <a:avLst>
              <a:gd name="adj1" fmla="val 10890447"/>
              <a:gd name="adj2" fmla="val 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5" name="CuadroTexto 14"/>
          <p:cNvSpPr txBox="1"/>
          <p:nvPr/>
        </p:nvSpPr>
        <p:spPr>
          <a:xfrm>
            <a:off x="4249272" y="4061013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QUIEN</a:t>
            </a:r>
            <a:endParaRPr lang="es-CO" dirty="0"/>
          </a:p>
        </p:txBody>
      </p:sp>
      <p:sp>
        <p:nvSpPr>
          <p:cNvPr id="16" name="CuadroTexto 15"/>
          <p:cNvSpPr txBox="1"/>
          <p:nvPr/>
        </p:nvSpPr>
        <p:spPr>
          <a:xfrm>
            <a:off x="4253755" y="2021547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QUE</a:t>
            </a:r>
            <a:endParaRPr lang="es-CO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161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" y="201709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RIESGOS PARA LA SEGURIDAD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LA ATENCIÓN EN SALUD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458575" y="6266330"/>
            <a:ext cx="40350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Sutker WL. The physician´s role in patient safety:what´s in it for me?</a:t>
            </a:r>
          </a:p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Proc (Bayl Univ Med Cent)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2008;21(1):9–14</a:t>
            </a:r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8230" y="1792043"/>
            <a:ext cx="6987540" cy="4053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366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20170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3.- DISEÑO DE SISTEMAS SEGUROS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2511" t="11719" r="20937" b="6250"/>
          <a:stretch>
            <a:fillRect/>
          </a:stretch>
        </p:blipFill>
        <p:spPr bwMode="auto">
          <a:xfrm>
            <a:off x="892523" y="857232"/>
            <a:ext cx="7358114" cy="6000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245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201709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4.- PRUDENTE IMPLEMENTACIÓN 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LA TECNOLOGÍA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1116106" y="1748116"/>
            <a:ext cx="7092734" cy="4701317"/>
            <a:chOff x="251520" y="1043612"/>
            <a:chExt cx="7988918" cy="5697756"/>
          </a:xfrm>
        </p:grpSpPr>
        <p:pic>
          <p:nvPicPr>
            <p:cNvPr id="4" name="Picture 2" descr="http://webmagazine.lanxess.com/uploads/tx_templavoila/II_2_RFID_0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32138" y="1619875"/>
              <a:ext cx="1589087" cy="1433512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</p:pic>
        <p:pic>
          <p:nvPicPr>
            <p:cNvPr id="5" name="Picture 8" descr="http://jennigan.files.wordpress.com/2009/06/hospital-tag.jpg?w=500&amp;h=38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3850" y="1043612"/>
              <a:ext cx="1954213" cy="1516063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</p:pic>
        <p:pic>
          <p:nvPicPr>
            <p:cNvPr id="6" name="Picture 12" descr="http://www.hpnonline.com/inside/2008-06/0806/OR-Omnicell-SafetyMed-00181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58888" y="4139237"/>
              <a:ext cx="2493962" cy="18415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</p:pic>
        <p:pic>
          <p:nvPicPr>
            <p:cNvPr id="7" name="Picture 14" descr="http://www.webmm.ahrq.gov/media/perspectives/images/persp64_fig02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063" y="1043612"/>
              <a:ext cx="2535237" cy="1622425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</p:pic>
        <p:pic>
          <p:nvPicPr>
            <p:cNvPr id="8" name="Picture 16" descr="http://sanjoseregmedctr.icu.ehc.com/cpm/emar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84663" y="4210675"/>
              <a:ext cx="3754437" cy="15875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</p:pic>
        <p:sp>
          <p:nvSpPr>
            <p:cNvPr id="9" name="9 CuadroTexto"/>
            <p:cNvSpPr txBox="1">
              <a:spLocks noChangeArrowheads="1"/>
            </p:cNvSpPr>
            <p:nvPr/>
          </p:nvSpPr>
          <p:spPr bwMode="auto">
            <a:xfrm>
              <a:off x="251520" y="2699375"/>
              <a:ext cx="213154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Banda Identificadora</a:t>
              </a:r>
            </a:p>
          </p:txBody>
        </p:sp>
        <p:sp>
          <p:nvSpPr>
            <p:cNvPr id="10" name="10 CuadroTexto"/>
            <p:cNvSpPr txBox="1">
              <a:spLocks noChangeArrowheads="1"/>
            </p:cNvSpPr>
            <p:nvPr/>
          </p:nvSpPr>
          <p:spPr bwMode="auto">
            <a:xfrm>
              <a:off x="3049024" y="3142287"/>
              <a:ext cx="188301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Identificación por </a:t>
              </a:r>
            </a:p>
            <a:p>
              <a:pPr algn="ctr"/>
              <a:r>
                <a: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Radiofrecuencia</a:t>
              </a:r>
            </a:p>
          </p:txBody>
        </p:sp>
        <p:sp>
          <p:nvSpPr>
            <p:cNvPr id="11" name="11 CuadroTexto"/>
            <p:cNvSpPr txBox="1">
              <a:spLocks noChangeArrowheads="1"/>
            </p:cNvSpPr>
            <p:nvPr/>
          </p:nvSpPr>
          <p:spPr bwMode="auto">
            <a:xfrm>
              <a:off x="6012160" y="2770812"/>
              <a:ext cx="176849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Código de Barras</a:t>
              </a:r>
            </a:p>
          </p:txBody>
        </p:sp>
        <p:sp>
          <p:nvSpPr>
            <p:cNvPr id="12" name="12 CuadroTexto"/>
            <p:cNvSpPr txBox="1">
              <a:spLocks noChangeArrowheads="1"/>
            </p:cNvSpPr>
            <p:nvPr/>
          </p:nvSpPr>
          <p:spPr bwMode="auto">
            <a:xfrm>
              <a:off x="1158093" y="6095037"/>
              <a:ext cx="2774927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CO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Dispensador Automatizado </a:t>
              </a:r>
            </a:p>
            <a:p>
              <a:pPr algn="ctr"/>
              <a:r>
                <a:rPr lang="es-CO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  Medicamentos</a:t>
              </a:r>
            </a:p>
          </p:txBody>
        </p:sp>
        <p:sp>
          <p:nvSpPr>
            <p:cNvPr id="13" name="13 CuadroTexto"/>
            <p:cNvSpPr txBox="1">
              <a:spLocks noChangeArrowheads="1"/>
            </p:cNvSpPr>
            <p:nvPr/>
          </p:nvSpPr>
          <p:spPr bwMode="auto">
            <a:xfrm>
              <a:off x="4611688" y="6095037"/>
              <a:ext cx="362875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Registro Electrónico </a:t>
              </a:r>
            </a:p>
            <a:p>
              <a:pPr algn="ctr"/>
              <a:r>
                <a: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 Administración de Medicamentos</a:t>
              </a:r>
            </a:p>
          </p:txBody>
        </p:sp>
      </p:grpSp>
      <p:pic>
        <p:nvPicPr>
          <p:cNvPr id="14" name="Imagen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519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1fanatic.co.uk/wp-content/uploads/2012/09/ferr-alon-pits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8154" y="1208437"/>
            <a:ext cx="6501330" cy="4929101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1686810" y="332656"/>
            <a:ext cx="5775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5.- TRABAJO EN EQUIPO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718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971600" y="188640"/>
            <a:ext cx="72675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s-ES" sz="3600" b="1" i="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GRUPO VS EQUIPO</a:t>
            </a:r>
            <a:endParaRPr kumimoji="0" lang="es-ES" sz="3600" b="1" i="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395536" y="2276872"/>
            <a:ext cx="3672408" cy="275152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smtClean="0"/>
              <a:t>Responsabilidad individual.</a:t>
            </a:r>
          </a:p>
          <a:p>
            <a:pPr algn="ctr">
              <a:lnSpc>
                <a:spcPct val="80000"/>
              </a:lnSpc>
            </a:pPr>
            <a:r>
              <a:rPr lang="es-ES" dirty="0" smtClean="0"/>
              <a:t>Liderazgo único.</a:t>
            </a:r>
          </a:p>
          <a:p>
            <a:pPr algn="ctr">
              <a:lnSpc>
                <a:spcPct val="80000"/>
              </a:lnSpc>
            </a:pPr>
            <a:r>
              <a:rPr lang="es-ES" dirty="0" smtClean="0"/>
              <a:t>Énfasis en el resultado.</a:t>
            </a:r>
          </a:p>
          <a:p>
            <a:pPr algn="ctr">
              <a:lnSpc>
                <a:spcPct val="80000"/>
              </a:lnSpc>
            </a:pPr>
            <a:r>
              <a:rPr lang="es-ES" dirty="0" smtClean="0"/>
              <a:t>Alta importancia de la jerarquía.</a:t>
            </a:r>
          </a:p>
          <a:p>
            <a:pPr algn="ctr">
              <a:lnSpc>
                <a:spcPct val="80000"/>
              </a:lnSpc>
            </a:pPr>
            <a:r>
              <a:rPr lang="es-ES" dirty="0" smtClean="0"/>
              <a:t>Comunicaciones limitadas.</a:t>
            </a:r>
          </a:p>
          <a:p>
            <a:pPr algn="ctr">
              <a:lnSpc>
                <a:spcPct val="80000"/>
              </a:lnSpc>
            </a:pPr>
            <a:r>
              <a:rPr lang="es-ES" dirty="0" smtClean="0"/>
              <a:t>Individualidad.</a:t>
            </a:r>
          </a:p>
          <a:p>
            <a:pPr algn="ctr">
              <a:lnSpc>
                <a:spcPct val="80000"/>
              </a:lnSpc>
            </a:pPr>
            <a:r>
              <a:rPr lang="es-ES" dirty="0" smtClean="0"/>
              <a:t>Objetivos individuales.</a:t>
            </a:r>
          </a:p>
          <a:p>
            <a:pPr algn="ctr">
              <a:lnSpc>
                <a:spcPct val="80000"/>
              </a:lnSpc>
            </a:pPr>
            <a:r>
              <a:rPr lang="es-ES" dirty="0" smtClean="0"/>
              <a:t>Control externo.</a:t>
            </a:r>
          </a:p>
          <a:p>
            <a:pPr algn="ctr">
              <a:lnSpc>
                <a:spcPct val="80000"/>
              </a:lnSpc>
            </a:pPr>
            <a:r>
              <a:rPr lang="es-ES" dirty="0" smtClean="0"/>
              <a:t>Resultados individuales.</a:t>
            </a:r>
          </a:p>
          <a:p>
            <a:pPr algn="ctr">
              <a:lnSpc>
                <a:spcPct val="80000"/>
              </a:lnSpc>
            </a:pPr>
            <a:r>
              <a:rPr lang="es-ES" dirty="0" smtClean="0"/>
              <a:t>Evaluación individual.</a:t>
            </a:r>
          </a:p>
          <a:p>
            <a:pPr algn="ctr">
              <a:lnSpc>
                <a:spcPct val="80000"/>
              </a:lnSpc>
            </a:pPr>
            <a:r>
              <a:rPr lang="es-ES" dirty="0" smtClean="0"/>
              <a:t>Aprendizaje individual.</a:t>
            </a:r>
          </a:p>
          <a:p>
            <a:pPr algn="ctr">
              <a:lnSpc>
                <a:spcPct val="80000"/>
              </a:lnSpc>
            </a:pPr>
            <a:r>
              <a:rPr lang="es-ES" dirty="0" smtClean="0"/>
              <a:t>Inhibición frente a conflictos.</a:t>
            </a:r>
            <a:endParaRPr lang="es-ES" dirty="0"/>
          </a:p>
        </p:txBody>
      </p:sp>
      <p:sp>
        <p:nvSpPr>
          <p:cNvPr id="4" name="8 CuadroTexto"/>
          <p:cNvSpPr txBox="1"/>
          <p:nvPr/>
        </p:nvSpPr>
        <p:spPr>
          <a:xfrm>
            <a:off x="539552" y="980728"/>
            <a:ext cx="8208912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Grupo: Pluralidad de seres o cosas que forman un conjunto. No se tiene un objetivo común, no se produce valor agregado o sinergia. 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788024" y="2443881"/>
            <a:ext cx="3816424" cy="352839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85725" marR="0" lvl="0" indent="-8572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5725" marR="0" lvl="0" indent="-8572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Responsabilidad individual y compartida.</a:t>
            </a:r>
          </a:p>
          <a:p>
            <a:pPr marL="85725" marR="0" lvl="0" indent="-8572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Liderazgo compartido.</a:t>
            </a:r>
          </a:p>
          <a:p>
            <a:pPr marL="85725" marR="0" lvl="0" indent="-8572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Énfasis en el resultado y en el proceso.</a:t>
            </a:r>
          </a:p>
          <a:p>
            <a:pPr marL="85725" marR="0" lvl="0" indent="-8572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Baja importancia de la jerarquía.</a:t>
            </a:r>
          </a:p>
          <a:p>
            <a:pPr marL="85725" marR="0" lvl="0" indent="-8572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Comunicación abierta.</a:t>
            </a:r>
          </a:p>
          <a:p>
            <a:pPr marL="85725" marR="0" lvl="0" indent="-8572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Individualidad con interdependencia, en un ambiente de colaboración.</a:t>
            </a:r>
          </a:p>
          <a:p>
            <a:pPr marL="85725" marR="0" lvl="0" indent="-8572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Objetivos compartidos.</a:t>
            </a:r>
          </a:p>
          <a:p>
            <a:pPr marL="85725" marR="0" lvl="0" indent="-8572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Alto grado de autonomía.</a:t>
            </a:r>
          </a:p>
          <a:p>
            <a:pPr marL="85725" marR="0" lvl="0" indent="-8572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Resultados compartidos.</a:t>
            </a:r>
          </a:p>
          <a:p>
            <a:pPr marL="85725" marR="0" lvl="0" indent="-8572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Evaluación individual  y global.</a:t>
            </a:r>
          </a:p>
          <a:p>
            <a:pPr marL="85725" marR="0" lvl="0" indent="-8572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Aprendizaje individual y organizacional.</a:t>
            </a:r>
          </a:p>
          <a:p>
            <a:pPr marL="85725" marR="0" lvl="0" indent="-8572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Resolución colectiva de conflictos.</a:t>
            </a:r>
          </a:p>
          <a:p>
            <a:pPr marL="85725" marR="0" lvl="0" indent="-8572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10 Flecha derecha"/>
          <p:cNvSpPr/>
          <p:nvPr/>
        </p:nvSpPr>
        <p:spPr>
          <a:xfrm>
            <a:off x="2987824" y="5085184"/>
            <a:ext cx="1152128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670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6180" y="44624"/>
            <a:ext cx="8496300" cy="1008112"/>
          </a:xfrm>
          <a:noFill/>
        </p:spPr>
        <p:txBody>
          <a:bodyPr/>
          <a:lstStyle/>
          <a:p>
            <a:pPr algn="ctr" eaLnBrk="1" hangingPunct="1"/>
            <a:r>
              <a:rPr lang="en-AU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EQUIPOS EFECTIVOS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80280" y="980728"/>
            <a:ext cx="892822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tx2"/>
              </a:buClr>
            </a:pPr>
            <a:r>
              <a:rPr lang="en-US" sz="2400" b="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b="0" dirty="0" smtClean="0">
                <a:solidFill>
                  <a:srgbClr val="1C1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equipos efectivos tienen las siguientes características </a:t>
            </a:r>
            <a:r>
              <a:rPr lang="en-GB" sz="2400" b="0" dirty="0" smtClean="0">
                <a:solidFill>
                  <a:srgbClr val="1C1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 algn="just">
              <a:spcBef>
                <a:spcPct val="20000"/>
              </a:spcBef>
              <a:buClr>
                <a:schemeClr val="tx2"/>
              </a:buClr>
            </a:pPr>
            <a:endParaRPr lang="en-GB" sz="2400" b="0" dirty="0">
              <a:solidFill>
                <a:srgbClr val="1C1C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C1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propósito común, claramente definido y compartido.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C1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 mensurables, en los que se enfocan las tareas del equipo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C1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Liderazgo efectivo, que da confianza, apoya, escucha, resuelve conflictos.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C1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Buena comunicación: comparten información rápida y frecuentemente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C1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Buena cohesión : espíritu de equipo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C1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Ambiente de trabajo armónico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</a:pPr>
            <a:endParaRPr lang="en-GB" sz="2000" b="0" dirty="0">
              <a:solidFill>
                <a:srgbClr val="1C1C1C"/>
              </a:solidFill>
              <a:latin typeface="+mj-lt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511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5091113" y="4290659"/>
            <a:ext cx="3095625" cy="1202510"/>
          </a:xfrm>
          <a:prstGeom prst="rect">
            <a:avLst/>
          </a:prstGeom>
          <a:noFill/>
          <a:ln w="9360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lnSpc>
                <a:spcPct val="93000"/>
              </a:lnSpc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lnSpc>
                <a:spcPct val="93000"/>
              </a:lnSpc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lnSpc>
                <a:spcPct val="93000"/>
              </a:lnSpc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lnSpc>
                <a:spcPct val="93000"/>
              </a:lnSpc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ts val="1125"/>
              </a:spcBef>
            </a:pPr>
            <a:r>
              <a:rPr lang="es-ES" altLang="zh-TW" sz="1800" dirty="0">
                <a:solidFill>
                  <a:schemeClr val="tx1"/>
                </a:solidFill>
              </a:rPr>
              <a:t>Necesidad </a:t>
            </a:r>
            <a:r>
              <a:rPr lang="es-ES" altLang="zh-TW" sz="1800" dirty="0" smtClean="0">
                <a:solidFill>
                  <a:schemeClr val="tx1"/>
                </a:solidFill>
              </a:rPr>
              <a:t>de escenarios </a:t>
            </a:r>
            <a:r>
              <a:rPr lang="es-ES" altLang="zh-TW" sz="1800" dirty="0">
                <a:solidFill>
                  <a:schemeClr val="tx1"/>
                </a:solidFill>
              </a:rPr>
              <a:t>docentes con profesionales de la salud que </a:t>
            </a:r>
            <a:r>
              <a:rPr lang="es-ES" altLang="zh-TW" sz="1800" dirty="0" smtClean="0">
                <a:solidFill>
                  <a:schemeClr val="tx1"/>
                </a:solidFill>
              </a:rPr>
              <a:t>practiquen  colaborativamente</a:t>
            </a:r>
            <a:endParaRPr lang="en-GB" altLang="zh-TW" sz="1800" dirty="0">
              <a:solidFill>
                <a:schemeClr val="tx1"/>
              </a:solidFill>
            </a:endParaRPr>
          </a:p>
        </p:txBody>
      </p:sp>
      <p:sp>
        <p:nvSpPr>
          <p:cNvPr id="29702" name="Text Box 5"/>
          <p:cNvSpPr txBox="1">
            <a:spLocks noChangeArrowheads="1"/>
          </p:cNvSpPr>
          <p:nvPr/>
        </p:nvSpPr>
        <p:spPr bwMode="auto">
          <a:xfrm>
            <a:off x="879144" y="4249715"/>
            <a:ext cx="3095625" cy="1202510"/>
          </a:xfrm>
          <a:prstGeom prst="rect">
            <a:avLst/>
          </a:prstGeom>
          <a:noFill/>
          <a:ln w="9360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lnSpc>
                <a:spcPct val="93000"/>
              </a:lnSpc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lnSpc>
                <a:spcPct val="93000"/>
              </a:lnSpc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lnSpc>
                <a:spcPct val="93000"/>
              </a:lnSpc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lnSpc>
                <a:spcPct val="93000"/>
              </a:lnSpc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100000"/>
              <a:buFont typeface="Arial" panose="020B0604020202020204" pitchFamily="34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ts val="1125"/>
              </a:spcBef>
            </a:pPr>
            <a:r>
              <a:rPr lang="es-ES" altLang="zh-TW" sz="1800" dirty="0">
                <a:solidFill>
                  <a:schemeClr val="tx1"/>
                </a:solidFill>
              </a:rPr>
              <a:t>Necesidad de </a:t>
            </a:r>
            <a:r>
              <a:rPr lang="es-ES" altLang="zh-TW" sz="1800" dirty="0" smtClean="0">
                <a:solidFill>
                  <a:schemeClr val="tx1"/>
                </a:solidFill>
              </a:rPr>
              <a:t>formar </a:t>
            </a:r>
            <a:r>
              <a:rPr lang="es-ES" altLang="zh-TW" sz="1800" dirty="0">
                <a:solidFill>
                  <a:schemeClr val="tx1"/>
                </a:solidFill>
              </a:rPr>
              <a:t>profesionales de la salud </a:t>
            </a:r>
            <a:r>
              <a:rPr lang="es-ES" altLang="zh-TW" sz="1800" dirty="0" smtClean="0">
                <a:solidFill>
                  <a:schemeClr val="tx1"/>
                </a:solidFill>
              </a:rPr>
              <a:t>que trabajen colaborativamente</a:t>
            </a:r>
            <a:endParaRPr lang="en-GB" altLang="zh-TW" sz="1800" dirty="0">
              <a:solidFill>
                <a:schemeClr val="tx1"/>
              </a:solidFill>
            </a:endParaRPr>
          </a:p>
        </p:txBody>
      </p:sp>
      <p:sp>
        <p:nvSpPr>
          <p:cNvPr id="2" name="Rectángulo redondeado 1"/>
          <p:cNvSpPr/>
          <p:nvPr/>
        </p:nvSpPr>
        <p:spPr>
          <a:xfrm>
            <a:off x="1214649" y="1555849"/>
            <a:ext cx="2374710" cy="152854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EDUCACIÓN</a:t>
            </a:r>
          </a:p>
          <a:p>
            <a:pPr algn="ctr"/>
            <a:r>
              <a:rPr lang="es-CO" dirty="0" smtClean="0">
                <a:solidFill>
                  <a:schemeClr val="tx1"/>
                </a:solidFill>
              </a:rPr>
              <a:t>INTERPROFESIONAL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5283971" y="1558121"/>
            <a:ext cx="2374710" cy="152854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PRÁCTICA</a:t>
            </a:r>
          </a:p>
          <a:p>
            <a:pPr algn="ctr"/>
            <a:r>
              <a:rPr lang="es-CO" dirty="0" smtClean="0">
                <a:solidFill>
                  <a:schemeClr val="tx1"/>
                </a:solidFill>
              </a:rPr>
              <a:t>COLABORATIVA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0" y="157913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EDUCACIÓN INTERPROFESIONAL</a:t>
            </a:r>
            <a:endParaRPr lang="es-CO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28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20170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TRABAJO EN EQUIPO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/>
          <a:srcRect l="43282" t="29963" r="19822" b="44118"/>
          <a:stretch/>
        </p:blipFill>
        <p:spPr>
          <a:xfrm>
            <a:off x="537882" y="1788460"/>
            <a:ext cx="7932902" cy="3133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2740962" y="5580533"/>
            <a:ext cx="40350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Sutker WL. The physician´s role in patient safety:what´s in it for me?</a:t>
            </a:r>
          </a:p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Proc (Bayl Univ Med Cent)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2008;21(1):9–14</a:t>
            </a:r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328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ourdesquinteiros.com.ar/wp-content/uploads/2011/05/Comunicaci%C3%B3n-Proc.-Din%C3%A1mico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196752"/>
            <a:ext cx="5040560" cy="5104366"/>
          </a:xfrm>
          <a:prstGeom prst="rect">
            <a:avLst/>
          </a:prstGeom>
          <a:noFill/>
        </p:spPr>
      </p:pic>
      <p:sp>
        <p:nvSpPr>
          <p:cNvPr id="3" name="CuadroTexto 2"/>
          <p:cNvSpPr txBox="1"/>
          <p:nvPr/>
        </p:nvSpPr>
        <p:spPr>
          <a:xfrm>
            <a:off x="0" y="20170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6.- COMUNICACIÓN EFECTIVA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479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20170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COMUNICACIÓN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/>
          <a:srcRect l="23233" t="16360" r="24575" b="14522"/>
          <a:stretch/>
        </p:blipFill>
        <p:spPr>
          <a:xfrm>
            <a:off x="1142999" y="1129553"/>
            <a:ext cx="6790765" cy="5056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ángulo 2"/>
          <p:cNvSpPr/>
          <p:nvPr/>
        </p:nvSpPr>
        <p:spPr>
          <a:xfrm>
            <a:off x="2286000" y="6275311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1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</a:t>
            </a:r>
            <a:r>
              <a:rPr lang="es-CO" sz="10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www.jointcommission.org/assets/1/18/Root_Causes_by_Event_Type_2004-2Q2013.pdf</a:t>
            </a:r>
            <a:endParaRPr lang="es-C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920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0" y="201709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FALTA DE COMUNICACIÓN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OBSTRUYE LA SEGURIDAD DEL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PACIENTE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519519" y="2326344"/>
            <a:ext cx="635141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Retarda el diagnóstico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Crea confusión acerca del plan de manejo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Aumenta los costos de la atención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Repite órdenes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Crea frustración en el paciente y su familia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Aumenta la ansiedad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Destruye la confianza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Reduce la satisfacción del paciente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098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/>
          <a:srcRect l="24472" t="16176" r="25506" b="10846"/>
          <a:stretch/>
        </p:blipFill>
        <p:spPr>
          <a:xfrm>
            <a:off x="1707776" y="1385046"/>
            <a:ext cx="5634318" cy="4621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ángulo 4"/>
          <p:cNvSpPr/>
          <p:nvPr/>
        </p:nvSpPr>
        <p:spPr>
          <a:xfrm>
            <a:off x="1304365" y="6070941"/>
            <a:ext cx="65621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Steiger B. Doctors say many obstacles block paths to patient safety. </a:t>
            </a:r>
            <a:endParaRPr lang="en-US" sz="1000" dirty="0" smtClean="0">
              <a:solidFill>
                <a:srgbClr val="1414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000" i="1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Physician </a:t>
            </a:r>
            <a:r>
              <a:rPr lang="en-US" sz="1000" i="1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Executive </a:t>
            </a:r>
            <a:r>
              <a:rPr lang="en-US" sz="1000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2007(May/June):6–14. </a:t>
            </a:r>
            <a:r>
              <a:rPr lang="en-US" sz="1000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Disponible en: </a:t>
            </a:r>
          </a:p>
          <a:p>
            <a:pPr algn="ctr"/>
            <a:r>
              <a:rPr lang="en-US" sz="1000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en-US" sz="1000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en-US" sz="1000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</a:t>
            </a:r>
            <a:r>
              <a:rPr lang="es-CO" sz="1000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acpenet.org/MembersOnly/pejournal/2007/May_June/Steiger.pdf;</a:t>
            </a:r>
            <a:endParaRPr lang="es-CO" sz="1000" dirty="0">
              <a:solidFill>
                <a:srgbClr val="1414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1000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Consultado en: July 5, 2014.</a:t>
            </a:r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" y="174815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MAYORES OBSTÁCULOS PARA 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EJERCER CON SEGURIDAD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99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9" t="10667" r="6621" b="-215"/>
          <a:stretch/>
        </p:blipFill>
        <p:spPr bwMode="auto">
          <a:xfrm>
            <a:off x="1116106" y="658906"/>
            <a:ext cx="6979023" cy="5607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409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hlinkClick r:id="rId2" action="ppaction://hlinkfile"/>
          </p:cNvPr>
          <p:cNvPicPr>
            <a:picLocks noChangeAspect="1"/>
          </p:cNvPicPr>
          <p:nvPr/>
        </p:nvPicPr>
        <p:blipFill rotWithShape="1">
          <a:blip r:embed="rId3" cstate="print"/>
          <a:srcRect l="13621" t="13419" r="15274" b="8273"/>
          <a:stretch/>
        </p:blipFill>
        <p:spPr>
          <a:xfrm>
            <a:off x="1129552" y="1003056"/>
            <a:ext cx="7153836" cy="4429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ángulo 2"/>
          <p:cNvSpPr/>
          <p:nvPr/>
        </p:nvSpPr>
        <p:spPr>
          <a:xfrm>
            <a:off x="2286000" y="578179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10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</a:t>
            </a:r>
            <a:r>
              <a:rPr lang="es-CO" sz="10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www.jointcommission.org/standards_information/npsgs.aspx</a:t>
            </a:r>
            <a:endParaRPr lang="es-C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906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98" y="1438834"/>
            <a:ext cx="6562165" cy="492162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0" y="191855"/>
            <a:ext cx="91439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MOTIVAR A LOS MÉDICOS 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LA CULTURA DE LA SEGURIDAD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7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O" dirty="0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23850" y="-26988"/>
            <a:ext cx="8351838" cy="1190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36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 PARA LA GESTION DE SEGURIDAD DEL PACIENTE</a:t>
            </a:r>
            <a:endParaRPr lang="es-ES" sz="36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75"/>
          <p:cNvGrpSpPr>
            <a:grpSpLocks/>
          </p:cNvGrpSpPr>
          <p:nvPr/>
        </p:nvGrpSpPr>
        <p:grpSpPr bwMode="auto">
          <a:xfrm>
            <a:off x="539750" y="1188479"/>
            <a:ext cx="8210550" cy="4760912"/>
            <a:chOff x="66" y="754"/>
            <a:chExt cx="5717" cy="3321"/>
          </a:xfrm>
        </p:grpSpPr>
        <p:sp>
          <p:nvSpPr>
            <p:cNvPr id="6149" name="Rectangle 4"/>
            <p:cNvSpPr>
              <a:spLocks noChangeArrowheads="1"/>
            </p:cNvSpPr>
            <p:nvPr/>
          </p:nvSpPr>
          <p:spPr bwMode="auto">
            <a:xfrm>
              <a:off x="748" y="754"/>
              <a:ext cx="4400" cy="16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O" dirty="0"/>
            </a:p>
          </p:txBody>
        </p:sp>
        <p:sp>
          <p:nvSpPr>
            <p:cNvPr id="6150" name="Rectangle 5"/>
            <p:cNvSpPr>
              <a:spLocks noChangeArrowheads="1"/>
            </p:cNvSpPr>
            <p:nvPr/>
          </p:nvSpPr>
          <p:spPr bwMode="auto">
            <a:xfrm>
              <a:off x="748" y="2386"/>
              <a:ext cx="4400" cy="16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O" dirty="0"/>
            </a:p>
          </p:txBody>
        </p:sp>
        <p:sp>
          <p:nvSpPr>
            <p:cNvPr id="6151" name="Line 6"/>
            <p:cNvSpPr>
              <a:spLocks noChangeShapeType="1"/>
            </p:cNvSpPr>
            <p:nvPr/>
          </p:nvSpPr>
          <p:spPr bwMode="auto">
            <a:xfrm>
              <a:off x="4559" y="2296"/>
              <a:ext cx="1088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6152" name="Rectangle 7"/>
            <p:cNvSpPr>
              <a:spLocks noChangeArrowheads="1"/>
            </p:cNvSpPr>
            <p:nvPr/>
          </p:nvSpPr>
          <p:spPr bwMode="auto">
            <a:xfrm>
              <a:off x="4422" y="2477"/>
              <a:ext cx="1361" cy="59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O" dirty="0"/>
            </a:p>
          </p:txBody>
        </p:sp>
        <p:sp>
          <p:nvSpPr>
            <p:cNvPr id="40968" name="Rectangle 8"/>
            <p:cNvSpPr>
              <a:spLocks noChangeArrowheads="1"/>
            </p:cNvSpPr>
            <p:nvPr/>
          </p:nvSpPr>
          <p:spPr bwMode="auto">
            <a:xfrm>
              <a:off x="4422" y="1706"/>
              <a:ext cx="1361" cy="589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s-CO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6154" name="Oval 9"/>
            <p:cNvSpPr>
              <a:spLocks noChangeArrowheads="1"/>
            </p:cNvSpPr>
            <p:nvPr/>
          </p:nvSpPr>
          <p:spPr bwMode="auto">
            <a:xfrm>
              <a:off x="4604" y="2160"/>
              <a:ext cx="1043" cy="409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O" dirty="0"/>
            </a:p>
          </p:txBody>
        </p:sp>
        <p:grpSp>
          <p:nvGrpSpPr>
            <p:cNvPr id="3" name="Group 10"/>
            <p:cNvGrpSpPr>
              <a:grpSpLocks/>
            </p:cNvGrpSpPr>
            <p:nvPr/>
          </p:nvGrpSpPr>
          <p:grpSpPr bwMode="auto">
            <a:xfrm rot="10800000">
              <a:off x="4423" y="2296"/>
              <a:ext cx="1360" cy="771"/>
              <a:chOff x="1791" y="1298"/>
              <a:chExt cx="1769" cy="771"/>
            </a:xfrm>
          </p:grpSpPr>
          <p:sp>
            <p:nvSpPr>
              <p:cNvPr id="6213" name="Line 11"/>
              <p:cNvSpPr>
                <a:spLocks noChangeShapeType="1"/>
              </p:cNvSpPr>
              <p:nvPr/>
            </p:nvSpPr>
            <p:spPr bwMode="auto">
              <a:xfrm>
                <a:off x="1791" y="1298"/>
                <a:ext cx="176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214" name="Line 12"/>
              <p:cNvSpPr>
                <a:spLocks noChangeShapeType="1"/>
              </p:cNvSpPr>
              <p:nvPr/>
            </p:nvSpPr>
            <p:spPr bwMode="auto">
              <a:xfrm>
                <a:off x="1791" y="1298"/>
                <a:ext cx="0" cy="5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215" name="Line 13"/>
              <p:cNvSpPr>
                <a:spLocks noChangeShapeType="1"/>
              </p:cNvSpPr>
              <p:nvPr/>
            </p:nvSpPr>
            <p:spPr bwMode="auto">
              <a:xfrm>
                <a:off x="3560" y="1298"/>
                <a:ext cx="0" cy="5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216" name="AutoShape 14"/>
              <p:cNvSpPr>
                <a:spLocks noChangeArrowheads="1"/>
              </p:cNvSpPr>
              <p:nvPr/>
            </p:nvSpPr>
            <p:spPr bwMode="auto">
              <a:xfrm>
                <a:off x="1927" y="1661"/>
                <a:ext cx="1497" cy="408"/>
              </a:xfrm>
              <a:custGeom>
                <a:avLst/>
                <a:gdLst>
                  <a:gd name="T0" fmla="*/ 749 w 21600"/>
                  <a:gd name="T1" fmla="*/ 0 h 21600"/>
                  <a:gd name="T2" fmla="*/ 5 w 21600"/>
                  <a:gd name="T3" fmla="*/ 228 h 21600"/>
                  <a:gd name="T4" fmla="*/ 749 w 21600"/>
                  <a:gd name="T5" fmla="*/ 0 h 21600"/>
                  <a:gd name="T6" fmla="*/ 1492 w 21600"/>
                  <a:gd name="T7" fmla="*/ 228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90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76" y="12070"/>
                    </a:moveTo>
                    <a:cubicBezTo>
                      <a:pt x="26" y="11649"/>
                      <a:pt x="1" y="11224"/>
                      <a:pt x="1" y="10800"/>
                    </a:cubicBezTo>
                    <a:cubicBezTo>
                      <a:pt x="1" y="4835"/>
                      <a:pt x="4835" y="1"/>
                      <a:pt x="10800" y="1"/>
                    </a:cubicBezTo>
                    <a:cubicBezTo>
                      <a:pt x="16764" y="1"/>
                      <a:pt x="21599" y="4835"/>
                      <a:pt x="21599" y="10800"/>
                    </a:cubicBezTo>
                    <a:cubicBezTo>
                      <a:pt x="21599" y="11224"/>
                      <a:pt x="21573" y="11649"/>
                      <a:pt x="21523" y="12070"/>
                    </a:cubicBezTo>
                    <a:lnTo>
                      <a:pt x="21524" y="12071"/>
                    </a:lnTo>
                    <a:cubicBezTo>
                      <a:pt x="21574" y="11649"/>
                      <a:pt x="21600" y="11224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224"/>
                      <a:pt x="25" y="11649"/>
                      <a:pt x="75" y="1207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O" dirty="0"/>
              </a:p>
            </p:txBody>
          </p:sp>
          <p:sp>
            <p:nvSpPr>
              <p:cNvPr id="6217" name="Line 15"/>
              <p:cNvSpPr>
                <a:spLocks noChangeShapeType="1"/>
              </p:cNvSpPr>
              <p:nvPr/>
            </p:nvSpPr>
            <p:spPr bwMode="auto">
              <a:xfrm>
                <a:off x="1791" y="1888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218" name="Line 16"/>
              <p:cNvSpPr>
                <a:spLocks noChangeShapeType="1"/>
              </p:cNvSpPr>
              <p:nvPr/>
            </p:nvSpPr>
            <p:spPr bwMode="auto">
              <a:xfrm>
                <a:off x="3424" y="1888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</p:grp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4423" y="1706"/>
              <a:ext cx="1360" cy="771"/>
              <a:chOff x="1791" y="1298"/>
              <a:chExt cx="1769" cy="771"/>
            </a:xfrm>
          </p:grpSpPr>
          <p:sp>
            <p:nvSpPr>
              <p:cNvPr id="6207" name="Line 18"/>
              <p:cNvSpPr>
                <a:spLocks noChangeShapeType="1"/>
              </p:cNvSpPr>
              <p:nvPr/>
            </p:nvSpPr>
            <p:spPr bwMode="auto">
              <a:xfrm>
                <a:off x="1791" y="1298"/>
                <a:ext cx="176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208" name="Line 19"/>
              <p:cNvSpPr>
                <a:spLocks noChangeShapeType="1"/>
              </p:cNvSpPr>
              <p:nvPr/>
            </p:nvSpPr>
            <p:spPr bwMode="auto">
              <a:xfrm>
                <a:off x="1791" y="1298"/>
                <a:ext cx="0" cy="5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209" name="Line 20"/>
              <p:cNvSpPr>
                <a:spLocks noChangeShapeType="1"/>
              </p:cNvSpPr>
              <p:nvPr/>
            </p:nvSpPr>
            <p:spPr bwMode="auto">
              <a:xfrm>
                <a:off x="3560" y="1298"/>
                <a:ext cx="0" cy="5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210" name="AutoShape 21"/>
              <p:cNvSpPr>
                <a:spLocks noChangeArrowheads="1"/>
              </p:cNvSpPr>
              <p:nvPr/>
            </p:nvSpPr>
            <p:spPr bwMode="auto">
              <a:xfrm>
                <a:off x="1927" y="1661"/>
                <a:ext cx="1497" cy="408"/>
              </a:xfrm>
              <a:custGeom>
                <a:avLst/>
                <a:gdLst>
                  <a:gd name="T0" fmla="*/ 749 w 21600"/>
                  <a:gd name="T1" fmla="*/ 0 h 21600"/>
                  <a:gd name="T2" fmla="*/ 5 w 21600"/>
                  <a:gd name="T3" fmla="*/ 228 h 21600"/>
                  <a:gd name="T4" fmla="*/ 749 w 21600"/>
                  <a:gd name="T5" fmla="*/ 0 h 21600"/>
                  <a:gd name="T6" fmla="*/ 1492 w 21600"/>
                  <a:gd name="T7" fmla="*/ 228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90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76" y="12070"/>
                    </a:moveTo>
                    <a:cubicBezTo>
                      <a:pt x="26" y="11649"/>
                      <a:pt x="1" y="11224"/>
                      <a:pt x="1" y="10800"/>
                    </a:cubicBezTo>
                    <a:cubicBezTo>
                      <a:pt x="1" y="4835"/>
                      <a:pt x="4835" y="1"/>
                      <a:pt x="10800" y="1"/>
                    </a:cubicBezTo>
                    <a:cubicBezTo>
                      <a:pt x="16764" y="1"/>
                      <a:pt x="21599" y="4835"/>
                      <a:pt x="21599" y="10800"/>
                    </a:cubicBezTo>
                    <a:cubicBezTo>
                      <a:pt x="21599" y="11224"/>
                      <a:pt x="21573" y="11649"/>
                      <a:pt x="21523" y="12070"/>
                    </a:cubicBezTo>
                    <a:lnTo>
                      <a:pt x="21524" y="12071"/>
                    </a:lnTo>
                    <a:cubicBezTo>
                      <a:pt x="21574" y="11649"/>
                      <a:pt x="21600" y="11224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224"/>
                      <a:pt x="25" y="11649"/>
                      <a:pt x="75" y="12071"/>
                    </a:cubicBezTo>
                    <a:close/>
                  </a:path>
                </a:pathLst>
              </a:cu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O" dirty="0"/>
              </a:p>
            </p:txBody>
          </p:sp>
          <p:sp>
            <p:nvSpPr>
              <p:cNvPr id="6211" name="Line 22"/>
              <p:cNvSpPr>
                <a:spLocks noChangeShapeType="1"/>
              </p:cNvSpPr>
              <p:nvPr/>
            </p:nvSpPr>
            <p:spPr bwMode="auto">
              <a:xfrm>
                <a:off x="1791" y="1888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212" name="Line 23"/>
              <p:cNvSpPr>
                <a:spLocks noChangeShapeType="1"/>
              </p:cNvSpPr>
              <p:nvPr/>
            </p:nvSpPr>
            <p:spPr bwMode="auto">
              <a:xfrm>
                <a:off x="3424" y="1888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</p:grpSp>
        <p:sp>
          <p:nvSpPr>
            <p:cNvPr id="6157" name="Text Box 24"/>
            <p:cNvSpPr txBox="1">
              <a:spLocks noChangeArrowheads="1"/>
            </p:cNvSpPr>
            <p:nvPr/>
          </p:nvSpPr>
          <p:spPr bwMode="auto">
            <a:xfrm>
              <a:off x="4559" y="1706"/>
              <a:ext cx="1088" cy="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CO" sz="1200" b="1" dirty="0"/>
                <a:t>PROCESOS</a:t>
              </a:r>
            </a:p>
            <a:p>
              <a:pPr algn="ctr">
                <a:spcBef>
                  <a:spcPct val="50000"/>
                </a:spcBef>
              </a:pPr>
              <a:r>
                <a:rPr lang="es-CO" sz="1200" b="1" dirty="0"/>
                <a:t>SEGUROS</a:t>
              </a:r>
              <a:endParaRPr lang="es-ES" sz="1200" b="1" dirty="0"/>
            </a:p>
          </p:txBody>
        </p:sp>
        <p:sp>
          <p:nvSpPr>
            <p:cNvPr id="6158" name="Text Box 25"/>
            <p:cNvSpPr txBox="1">
              <a:spLocks noChangeArrowheads="1"/>
            </p:cNvSpPr>
            <p:nvPr/>
          </p:nvSpPr>
          <p:spPr bwMode="auto">
            <a:xfrm>
              <a:off x="4559" y="2724"/>
              <a:ext cx="1088" cy="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CO" sz="1200" b="1" dirty="0"/>
                <a:t>CULTURA DE</a:t>
              </a:r>
            </a:p>
            <a:p>
              <a:pPr algn="ctr">
                <a:spcBef>
                  <a:spcPct val="50000"/>
                </a:spcBef>
              </a:pPr>
              <a:r>
                <a:rPr lang="es-CO" sz="1200" b="1" dirty="0"/>
                <a:t>SEGURIDAD</a:t>
              </a:r>
              <a:endParaRPr lang="es-ES" sz="1200" b="1" dirty="0"/>
            </a:p>
          </p:txBody>
        </p:sp>
        <p:sp>
          <p:nvSpPr>
            <p:cNvPr id="6159" name="Text Box 26"/>
            <p:cNvSpPr txBox="1">
              <a:spLocks noChangeArrowheads="1"/>
            </p:cNvSpPr>
            <p:nvPr/>
          </p:nvSpPr>
          <p:spPr bwMode="auto">
            <a:xfrm>
              <a:off x="4740" y="2205"/>
              <a:ext cx="816" cy="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CO" sz="1200" b="1" dirty="0"/>
                <a:t>ATENCION</a:t>
              </a:r>
            </a:p>
            <a:p>
              <a:pPr algn="ctr">
                <a:spcBef>
                  <a:spcPct val="50000"/>
                </a:spcBef>
              </a:pPr>
              <a:r>
                <a:rPr lang="es-CO" sz="1200" b="1" dirty="0"/>
                <a:t>SEGURA</a:t>
              </a:r>
              <a:endParaRPr lang="es-ES" sz="1200" b="1" dirty="0"/>
            </a:p>
          </p:txBody>
        </p:sp>
        <p:sp>
          <p:nvSpPr>
            <p:cNvPr id="6160" name="Line 27"/>
            <p:cNvSpPr>
              <a:spLocks noChangeShapeType="1"/>
            </p:cNvSpPr>
            <p:nvPr/>
          </p:nvSpPr>
          <p:spPr bwMode="auto">
            <a:xfrm>
              <a:off x="4559" y="2296"/>
              <a:ext cx="90" cy="0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6161" name="Line 28"/>
            <p:cNvSpPr>
              <a:spLocks noChangeShapeType="1"/>
            </p:cNvSpPr>
            <p:nvPr/>
          </p:nvSpPr>
          <p:spPr bwMode="auto">
            <a:xfrm>
              <a:off x="5602" y="2296"/>
              <a:ext cx="90" cy="0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6162" name="Line 29"/>
            <p:cNvSpPr>
              <a:spLocks noChangeShapeType="1"/>
            </p:cNvSpPr>
            <p:nvPr/>
          </p:nvSpPr>
          <p:spPr bwMode="auto">
            <a:xfrm>
              <a:off x="4559" y="2477"/>
              <a:ext cx="135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6163" name="Line 30"/>
            <p:cNvSpPr>
              <a:spLocks noChangeShapeType="1"/>
            </p:cNvSpPr>
            <p:nvPr/>
          </p:nvSpPr>
          <p:spPr bwMode="auto">
            <a:xfrm>
              <a:off x="5557" y="2477"/>
              <a:ext cx="135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 dirty="0"/>
            </a:p>
          </p:txBody>
        </p:sp>
        <p:grpSp>
          <p:nvGrpSpPr>
            <p:cNvPr id="5" name="Group 31"/>
            <p:cNvGrpSpPr>
              <a:grpSpLocks/>
            </p:cNvGrpSpPr>
            <p:nvPr/>
          </p:nvGrpSpPr>
          <p:grpSpPr bwMode="auto">
            <a:xfrm rot="-5400000">
              <a:off x="-1157" y="1977"/>
              <a:ext cx="3265" cy="819"/>
              <a:chOff x="22" y="1657"/>
              <a:chExt cx="998" cy="1365"/>
            </a:xfrm>
          </p:grpSpPr>
          <p:sp>
            <p:nvSpPr>
              <p:cNvPr id="6202" name="Rectangle 32"/>
              <p:cNvSpPr>
                <a:spLocks noChangeArrowheads="1"/>
              </p:cNvSpPr>
              <p:nvPr/>
            </p:nvSpPr>
            <p:spPr bwMode="auto">
              <a:xfrm>
                <a:off x="22" y="1661"/>
                <a:ext cx="998" cy="1361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O" dirty="0"/>
              </a:p>
            </p:txBody>
          </p:sp>
          <p:sp>
            <p:nvSpPr>
              <p:cNvPr id="6203" name="Text Box 33"/>
              <p:cNvSpPr txBox="1">
                <a:spLocks noChangeArrowheads="1"/>
              </p:cNvSpPr>
              <p:nvPr/>
            </p:nvSpPr>
            <p:spPr bwMode="auto">
              <a:xfrm>
                <a:off x="89" y="1657"/>
                <a:ext cx="864" cy="330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CO" sz="1200" b="1" dirty="0"/>
                  <a:t>ESTRATEGIA</a:t>
                </a:r>
                <a:endParaRPr lang="es-ES" sz="1200" b="1" dirty="0"/>
              </a:p>
            </p:txBody>
          </p:sp>
          <p:sp>
            <p:nvSpPr>
              <p:cNvPr id="6204" name="Rectangle 34"/>
              <p:cNvSpPr>
                <a:spLocks noChangeArrowheads="1"/>
              </p:cNvSpPr>
              <p:nvPr/>
            </p:nvSpPr>
            <p:spPr bwMode="auto">
              <a:xfrm>
                <a:off x="89" y="1842"/>
                <a:ext cx="864" cy="1089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O" dirty="0"/>
              </a:p>
            </p:txBody>
          </p:sp>
          <p:sp>
            <p:nvSpPr>
              <p:cNvPr id="6205" name="Text Box 35"/>
              <p:cNvSpPr txBox="1">
                <a:spLocks noChangeArrowheads="1"/>
              </p:cNvSpPr>
              <p:nvPr/>
            </p:nvSpPr>
            <p:spPr bwMode="auto">
              <a:xfrm>
                <a:off x="155" y="1867"/>
                <a:ext cx="699" cy="295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CO" sz="1000" b="1" dirty="0"/>
                  <a:t>POLÍTICAS DE CALIDAD</a:t>
                </a:r>
                <a:endParaRPr lang="es-ES" sz="1000" b="1" dirty="0"/>
              </a:p>
            </p:txBody>
          </p:sp>
          <p:sp>
            <p:nvSpPr>
              <p:cNvPr id="6206" name="Rectangle 36"/>
              <p:cNvSpPr>
                <a:spLocks noChangeArrowheads="1"/>
              </p:cNvSpPr>
              <p:nvPr/>
            </p:nvSpPr>
            <p:spPr bwMode="auto">
              <a:xfrm>
                <a:off x="113" y="2159"/>
                <a:ext cx="817" cy="409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s-CO" sz="1400" b="1" dirty="0"/>
                  <a:t>POLITICA DE SEGURIDAD</a:t>
                </a:r>
                <a:endParaRPr lang="es-ES" sz="1400" b="1" dirty="0"/>
              </a:p>
            </p:txBody>
          </p:sp>
        </p:grpSp>
        <p:sp>
          <p:nvSpPr>
            <p:cNvPr id="6165" name="Rectangle 37"/>
            <p:cNvSpPr>
              <a:spLocks noChangeArrowheads="1"/>
            </p:cNvSpPr>
            <p:nvPr/>
          </p:nvSpPr>
          <p:spPr bwMode="auto">
            <a:xfrm rot="-5400000">
              <a:off x="646" y="2262"/>
              <a:ext cx="725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1600" b="1" dirty="0"/>
                <a:t>FOCO</a:t>
              </a:r>
              <a:endParaRPr lang="es-ES" sz="1600" b="1" dirty="0"/>
            </a:p>
          </p:txBody>
        </p:sp>
        <p:sp>
          <p:nvSpPr>
            <p:cNvPr id="6166" name="Oval 38"/>
            <p:cNvSpPr>
              <a:spLocks noChangeArrowheads="1"/>
            </p:cNvSpPr>
            <p:nvPr/>
          </p:nvSpPr>
          <p:spPr bwMode="auto">
            <a:xfrm>
              <a:off x="1247" y="2250"/>
              <a:ext cx="816" cy="272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1200" dirty="0">
                  <a:hlinkClick r:id="rId2" action="ppaction://hlinkpres?slideindex=1&amp;slidetitle="/>
                </a:rPr>
                <a:t>REPORTE</a:t>
              </a:r>
              <a:endParaRPr lang="es-ES" sz="1200" dirty="0"/>
            </a:p>
          </p:txBody>
        </p:sp>
        <p:sp>
          <p:nvSpPr>
            <p:cNvPr id="6167" name="Oval 39"/>
            <p:cNvSpPr>
              <a:spLocks noChangeArrowheads="1"/>
            </p:cNvSpPr>
            <p:nvPr/>
          </p:nvSpPr>
          <p:spPr bwMode="auto">
            <a:xfrm>
              <a:off x="1066" y="1706"/>
              <a:ext cx="816" cy="272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1200" dirty="0"/>
                <a:t>INDICIO</a:t>
              </a:r>
            </a:p>
            <a:p>
              <a:pPr algn="ctr"/>
              <a:r>
                <a:rPr lang="es-CO" sz="1200" dirty="0"/>
                <a:t>EA</a:t>
              </a:r>
              <a:endParaRPr lang="es-ES" sz="1200" dirty="0"/>
            </a:p>
          </p:txBody>
        </p:sp>
        <p:sp>
          <p:nvSpPr>
            <p:cNvPr id="6168" name="Oval 40"/>
            <p:cNvSpPr>
              <a:spLocks noChangeArrowheads="1"/>
            </p:cNvSpPr>
            <p:nvPr/>
          </p:nvSpPr>
          <p:spPr bwMode="auto">
            <a:xfrm>
              <a:off x="2199" y="1434"/>
              <a:ext cx="816" cy="272"/>
            </a:xfrm>
            <a:prstGeom prst="ellips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1200" dirty="0">
                  <a:hlinkClick r:id="rId3" action="ppaction://hlinksldjump"/>
                </a:rPr>
                <a:t>AMFE</a:t>
              </a:r>
              <a:endParaRPr lang="es-ES" sz="1200" dirty="0"/>
            </a:p>
          </p:txBody>
        </p:sp>
        <p:sp>
          <p:nvSpPr>
            <p:cNvPr id="6169" name="Oval 41"/>
            <p:cNvSpPr>
              <a:spLocks noChangeArrowheads="1"/>
            </p:cNvSpPr>
            <p:nvPr/>
          </p:nvSpPr>
          <p:spPr bwMode="auto">
            <a:xfrm>
              <a:off x="2290" y="1978"/>
              <a:ext cx="816" cy="272"/>
            </a:xfrm>
            <a:prstGeom prst="ellips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1200" dirty="0">
                  <a:hlinkClick r:id="" action="ppaction://noaction"/>
                </a:rPr>
                <a:t>ANALISIS</a:t>
              </a:r>
            </a:p>
            <a:p>
              <a:pPr algn="ctr"/>
              <a:r>
                <a:rPr lang="es-CO" sz="1200" dirty="0">
                  <a:hlinkClick r:id="" action="ppaction://noaction"/>
                </a:rPr>
                <a:t>CAUSAL</a:t>
              </a:r>
              <a:endParaRPr lang="es-ES" sz="1200" dirty="0"/>
            </a:p>
          </p:txBody>
        </p:sp>
        <p:sp>
          <p:nvSpPr>
            <p:cNvPr id="6170" name="Oval 42"/>
            <p:cNvSpPr>
              <a:spLocks noChangeArrowheads="1"/>
            </p:cNvSpPr>
            <p:nvPr/>
          </p:nvSpPr>
          <p:spPr bwMode="auto">
            <a:xfrm>
              <a:off x="3243" y="1525"/>
              <a:ext cx="816" cy="272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1200" dirty="0"/>
                <a:t>BARRERAS</a:t>
              </a:r>
            </a:p>
            <a:p>
              <a:pPr algn="ctr"/>
              <a:r>
                <a:rPr lang="es-CO" sz="1200" dirty="0"/>
                <a:t>SEGURIDAD</a:t>
              </a:r>
              <a:endParaRPr lang="es-ES" sz="1200" dirty="0"/>
            </a:p>
          </p:txBody>
        </p:sp>
        <p:sp>
          <p:nvSpPr>
            <p:cNvPr id="6171" name="Oval 43"/>
            <p:cNvSpPr>
              <a:spLocks noChangeArrowheads="1"/>
            </p:cNvSpPr>
            <p:nvPr/>
          </p:nvSpPr>
          <p:spPr bwMode="auto">
            <a:xfrm>
              <a:off x="3470" y="1978"/>
              <a:ext cx="816" cy="272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1200" dirty="0"/>
                <a:t>ESTANDAR</a:t>
              </a:r>
            </a:p>
            <a:p>
              <a:pPr algn="ctr"/>
              <a:r>
                <a:rPr lang="es-CO" sz="1200" dirty="0"/>
                <a:t>SEGURO</a:t>
              </a:r>
              <a:endParaRPr lang="es-ES" sz="1200" dirty="0"/>
            </a:p>
          </p:txBody>
        </p:sp>
        <p:sp>
          <p:nvSpPr>
            <p:cNvPr id="6172" name="Text Box 44"/>
            <p:cNvSpPr txBox="1">
              <a:spLocks noChangeArrowheads="1"/>
            </p:cNvSpPr>
            <p:nvPr/>
          </p:nvSpPr>
          <p:spPr bwMode="auto">
            <a:xfrm>
              <a:off x="975" y="801"/>
              <a:ext cx="953" cy="32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CO" sz="1200" dirty="0"/>
                <a:t>IDENTIFICACIÓN</a:t>
              </a:r>
              <a:endParaRPr lang="es-ES" sz="1200" dirty="0"/>
            </a:p>
          </p:txBody>
        </p:sp>
        <p:sp>
          <p:nvSpPr>
            <p:cNvPr id="6173" name="Text Box 45"/>
            <p:cNvSpPr txBox="1">
              <a:spLocks noChangeArrowheads="1"/>
            </p:cNvSpPr>
            <p:nvPr/>
          </p:nvSpPr>
          <p:spPr bwMode="auto">
            <a:xfrm>
              <a:off x="2154" y="799"/>
              <a:ext cx="953" cy="199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CO" sz="1200" dirty="0"/>
                <a:t>ANALISIS</a:t>
              </a:r>
              <a:endParaRPr lang="es-ES" sz="1200" dirty="0"/>
            </a:p>
          </p:txBody>
        </p:sp>
        <p:sp>
          <p:nvSpPr>
            <p:cNvPr id="6174" name="Text Box 46"/>
            <p:cNvSpPr txBox="1">
              <a:spLocks noChangeArrowheads="1"/>
            </p:cNvSpPr>
            <p:nvPr/>
          </p:nvSpPr>
          <p:spPr bwMode="auto">
            <a:xfrm>
              <a:off x="3333" y="801"/>
              <a:ext cx="953" cy="19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CO" sz="1200" dirty="0"/>
                <a:t>INTERVENCION</a:t>
              </a:r>
              <a:endParaRPr lang="es-ES" sz="1200" dirty="0"/>
            </a:p>
          </p:txBody>
        </p:sp>
        <p:sp>
          <p:nvSpPr>
            <p:cNvPr id="6175" name="Text Box 47"/>
            <p:cNvSpPr txBox="1">
              <a:spLocks noChangeArrowheads="1"/>
            </p:cNvSpPr>
            <p:nvPr/>
          </p:nvSpPr>
          <p:spPr bwMode="auto">
            <a:xfrm>
              <a:off x="1384" y="1116"/>
              <a:ext cx="2494" cy="19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CO" sz="1200" b="1" dirty="0"/>
                <a:t>LITERATURA</a:t>
              </a:r>
              <a:endParaRPr lang="es-ES" sz="1200" b="1" dirty="0"/>
            </a:p>
          </p:txBody>
        </p:sp>
        <p:sp>
          <p:nvSpPr>
            <p:cNvPr id="6176" name="Oval 48"/>
            <p:cNvSpPr>
              <a:spLocks noChangeArrowheads="1"/>
            </p:cNvSpPr>
            <p:nvPr/>
          </p:nvSpPr>
          <p:spPr bwMode="auto">
            <a:xfrm>
              <a:off x="2290" y="2885"/>
              <a:ext cx="816" cy="272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1200" dirty="0">
                  <a:hlinkClick r:id="rId4" action="ppaction://hlinkfile"/>
                </a:rPr>
                <a:t>ENCUESTA</a:t>
              </a:r>
              <a:endParaRPr lang="es-ES" sz="1200" dirty="0"/>
            </a:p>
          </p:txBody>
        </p:sp>
        <p:sp>
          <p:nvSpPr>
            <p:cNvPr id="6177" name="Oval 49"/>
            <p:cNvSpPr>
              <a:spLocks noChangeArrowheads="1"/>
            </p:cNvSpPr>
            <p:nvPr/>
          </p:nvSpPr>
          <p:spPr bwMode="auto">
            <a:xfrm>
              <a:off x="3470" y="2931"/>
              <a:ext cx="816" cy="272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1200" dirty="0"/>
                <a:t>RONDAS</a:t>
              </a:r>
              <a:endParaRPr lang="es-ES" sz="1200" dirty="0"/>
            </a:p>
          </p:txBody>
        </p:sp>
        <p:sp>
          <p:nvSpPr>
            <p:cNvPr id="6178" name="Oval 50"/>
            <p:cNvSpPr>
              <a:spLocks noChangeArrowheads="1"/>
            </p:cNvSpPr>
            <p:nvPr/>
          </p:nvSpPr>
          <p:spPr bwMode="auto">
            <a:xfrm>
              <a:off x="3469" y="3294"/>
              <a:ext cx="816" cy="272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1200" dirty="0"/>
                <a:t>SESIONES</a:t>
              </a:r>
            </a:p>
            <a:p>
              <a:pPr algn="ctr"/>
              <a:r>
                <a:rPr lang="es-CO" sz="1200" dirty="0"/>
                <a:t>BREVES</a:t>
              </a:r>
              <a:endParaRPr lang="es-ES" sz="1200" dirty="0"/>
            </a:p>
          </p:txBody>
        </p:sp>
        <p:sp>
          <p:nvSpPr>
            <p:cNvPr id="6179" name="Oval 51"/>
            <p:cNvSpPr>
              <a:spLocks noChangeArrowheads="1"/>
            </p:cNvSpPr>
            <p:nvPr/>
          </p:nvSpPr>
          <p:spPr bwMode="auto">
            <a:xfrm>
              <a:off x="1111" y="2885"/>
              <a:ext cx="816" cy="272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1200" dirty="0"/>
                <a:t>DIFUSION</a:t>
              </a:r>
              <a:endParaRPr lang="es-ES" sz="1200" dirty="0"/>
            </a:p>
          </p:txBody>
        </p:sp>
        <p:sp>
          <p:nvSpPr>
            <p:cNvPr id="6180" name="Oval 52"/>
            <p:cNvSpPr>
              <a:spLocks noChangeArrowheads="1"/>
            </p:cNvSpPr>
            <p:nvPr/>
          </p:nvSpPr>
          <p:spPr bwMode="auto">
            <a:xfrm>
              <a:off x="3380" y="2477"/>
              <a:ext cx="906" cy="272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1200" dirty="0"/>
                <a:t>ENTRENAMIENTO</a:t>
              </a:r>
              <a:endParaRPr lang="es-ES" sz="1200" dirty="0"/>
            </a:p>
          </p:txBody>
        </p:sp>
        <p:sp>
          <p:nvSpPr>
            <p:cNvPr id="6181" name="Text Box 53"/>
            <p:cNvSpPr txBox="1">
              <a:spLocks noChangeArrowheads="1"/>
            </p:cNvSpPr>
            <p:nvPr/>
          </p:nvSpPr>
          <p:spPr bwMode="auto">
            <a:xfrm>
              <a:off x="2244" y="3751"/>
              <a:ext cx="953" cy="198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CO" sz="1200" dirty="0"/>
                <a:t>MEDICION</a:t>
              </a:r>
              <a:endParaRPr lang="es-ES" sz="1200" dirty="0"/>
            </a:p>
          </p:txBody>
        </p:sp>
        <p:sp>
          <p:nvSpPr>
            <p:cNvPr id="6182" name="Text Box 54"/>
            <p:cNvSpPr txBox="1">
              <a:spLocks noChangeArrowheads="1"/>
            </p:cNvSpPr>
            <p:nvPr/>
          </p:nvSpPr>
          <p:spPr bwMode="auto">
            <a:xfrm>
              <a:off x="975" y="3750"/>
              <a:ext cx="953" cy="325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CO" sz="1200" dirty="0"/>
                <a:t>SENSIBILIZACION</a:t>
              </a:r>
              <a:endParaRPr lang="es-ES" sz="1200" dirty="0"/>
            </a:p>
          </p:txBody>
        </p:sp>
        <p:sp>
          <p:nvSpPr>
            <p:cNvPr id="6183" name="Text Box 55"/>
            <p:cNvSpPr txBox="1">
              <a:spLocks noChangeArrowheads="1"/>
            </p:cNvSpPr>
            <p:nvPr/>
          </p:nvSpPr>
          <p:spPr bwMode="auto">
            <a:xfrm>
              <a:off x="3469" y="3750"/>
              <a:ext cx="953" cy="198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CO" sz="1200" dirty="0"/>
                <a:t>INTERVENCION</a:t>
              </a:r>
              <a:endParaRPr lang="es-ES" sz="1200" dirty="0"/>
            </a:p>
          </p:txBody>
        </p:sp>
        <p:cxnSp>
          <p:nvCxnSpPr>
            <p:cNvPr id="6184" name="AutoShape 56"/>
            <p:cNvCxnSpPr>
              <a:cxnSpLocks noChangeShapeType="1"/>
              <a:stCxn id="6167" idx="7"/>
              <a:endCxn id="6168" idx="2"/>
            </p:cNvCxnSpPr>
            <p:nvPr/>
          </p:nvCxnSpPr>
          <p:spPr bwMode="auto">
            <a:xfrm flipV="1">
              <a:off x="1763" y="1570"/>
              <a:ext cx="436" cy="176"/>
            </a:xfrm>
            <a:prstGeom prst="straightConnector1">
              <a:avLst/>
            </a:prstGeom>
            <a:noFill/>
            <a:ln w="28575">
              <a:solidFill>
                <a:srgbClr val="0066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6185" name="AutoShape 57"/>
            <p:cNvCxnSpPr>
              <a:cxnSpLocks noChangeShapeType="1"/>
              <a:stCxn id="6168" idx="6"/>
              <a:endCxn id="6170" idx="2"/>
            </p:cNvCxnSpPr>
            <p:nvPr/>
          </p:nvCxnSpPr>
          <p:spPr bwMode="auto">
            <a:xfrm>
              <a:off x="3015" y="1570"/>
              <a:ext cx="228" cy="91"/>
            </a:xfrm>
            <a:prstGeom prst="straightConnector1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</p:cxnSp>
        <p:cxnSp>
          <p:nvCxnSpPr>
            <p:cNvPr id="6186" name="AutoShape 58"/>
            <p:cNvCxnSpPr>
              <a:cxnSpLocks noChangeShapeType="1"/>
              <a:stCxn id="6169" idx="7"/>
              <a:endCxn id="6170" idx="3"/>
            </p:cNvCxnSpPr>
            <p:nvPr/>
          </p:nvCxnSpPr>
          <p:spPr bwMode="auto">
            <a:xfrm flipV="1">
              <a:off x="2987" y="1757"/>
              <a:ext cx="375" cy="261"/>
            </a:xfrm>
            <a:prstGeom prst="straightConnector1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</p:cxnSp>
        <p:cxnSp>
          <p:nvCxnSpPr>
            <p:cNvPr id="6187" name="AutoShape 59"/>
            <p:cNvCxnSpPr>
              <a:cxnSpLocks noChangeShapeType="1"/>
              <a:stCxn id="6170" idx="4"/>
              <a:endCxn id="6171" idx="0"/>
            </p:cNvCxnSpPr>
            <p:nvPr/>
          </p:nvCxnSpPr>
          <p:spPr bwMode="auto">
            <a:xfrm>
              <a:off x="3651" y="1797"/>
              <a:ext cx="227" cy="181"/>
            </a:xfrm>
            <a:prstGeom prst="straightConnector1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</p:cxnSp>
        <p:cxnSp>
          <p:nvCxnSpPr>
            <p:cNvPr id="6188" name="AutoShape 60"/>
            <p:cNvCxnSpPr>
              <a:cxnSpLocks noChangeShapeType="1"/>
              <a:stCxn id="6171" idx="7"/>
              <a:endCxn id="40968" idx="1"/>
            </p:cNvCxnSpPr>
            <p:nvPr/>
          </p:nvCxnSpPr>
          <p:spPr bwMode="auto">
            <a:xfrm flipV="1">
              <a:off x="4167" y="2001"/>
              <a:ext cx="255" cy="17"/>
            </a:xfrm>
            <a:prstGeom prst="straightConnector1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</p:cxnSp>
        <p:cxnSp>
          <p:nvCxnSpPr>
            <p:cNvPr id="6189" name="AutoShape 61"/>
            <p:cNvCxnSpPr>
              <a:cxnSpLocks noChangeShapeType="1"/>
              <a:stCxn id="6166" idx="6"/>
              <a:endCxn id="6169" idx="4"/>
            </p:cNvCxnSpPr>
            <p:nvPr/>
          </p:nvCxnSpPr>
          <p:spPr bwMode="auto">
            <a:xfrm flipV="1">
              <a:off x="2063" y="2250"/>
              <a:ext cx="635" cy="136"/>
            </a:xfrm>
            <a:prstGeom prst="straightConnector1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</p:cxnSp>
        <p:cxnSp>
          <p:nvCxnSpPr>
            <p:cNvPr id="6190" name="AutoShape 62"/>
            <p:cNvCxnSpPr>
              <a:cxnSpLocks noChangeShapeType="1"/>
              <a:stCxn id="6179" idx="6"/>
              <a:endCxn id="6180" idx="2"/>
            </p:cNvCxnSpPr>
            <p:nvPr/>
          </p:nvCxnSpPr>
          <p:spPr bwMode="auto">
            <a:xfrm flipV="1">
              <a:off x="1927" y="2613"/>
              <a:ext cx="1453" cy="408"/>
            </a:xfrm>
            <a:prstGeom prst="curvedConnector3">
              <a:avLst>
                <a:gd name="adj1" fmla="val 25324"/>
              </a:avLst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</p:cxnSp>
        <p:cxnSp>
          <p:nvCxnSpPr>
            <p:cNvPr id="6191" name="AutoShape 63"/>
            <p:cNvCxnSpPr>
              <a:cxnSpLocks noChangeShapeType="1"/>
              <a:stCxn id="6171" idx="4"/>
              <a:endCxn id="6180" idx="7"/>
            </p:cNvCxnSpPr>
            <p:nvPr/>
          </p:nvCxnSpPr>
          <p:spPr bwMode="auto">
            <a:xfrm>
              <a:off x="3878" y="2250"/>
              <a:ext cx="275" cy="267"/>
            </a:xfrm>
            <a:prstGeom prst="straightConnector1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</p:cxnSp>
        <p:cxnSp>
          <p:nvCxnSpPr>
            <p:cNvPr id="6192" name="AutoShape 64"/>
            <p:cNvCxnSpPr>
              <a:cxnSpLocks noChangeShapeType="1"/>
              <a:stCxn id="6176" idx="6"/>
              <a:endCxn id="6180" idx="3"/>
            </p:cNvCxnSpPr>
            <p:nvPr/>
          </p:nvCxnSpPr>
          <p:spPr bwMode="auto">
            <a:xfrm flipV="1">
              <a:off x="3106" y="2709"/>
              <a:ext cx="407" cy="312"/>
            </a:xfrm>
            <a:prstGeom prst="curvedConnector2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</p:cxnSp>
        <p:cxnSp>
          <p:nvCxnSpPr>
            <p:cNvPr id="6193" name="AutoShape 65"/>
            <p:cNvCxnSpPr>
              <a:cxnSpLocks noChangeShapeType="1"/>
              <a:stCxn id="6176" idx="5"/>
              <a:endCxn id="6177" idx="2"/>
            </p:cNvCxnSpPr>
            <p:nvPr/>
          </p:nvCxnSpPr>
          <p:spPr bwMode="auto">
            <a:xfrm rot="5400000" flipH="1" flipV="1">
              <a:off x="3204" y="2850"/>
              <a:ext cx="50" cy="483"/>
            </a:xfrm>
            <a:prstGeom prst="curvedConnector4">
              <a:avLst>
                <a:gd name="adj1" fmla="val -168005"/>
                <a:gd name="adj2" fmla="val 62319"/>
              </a:avLst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</p:cxnSp>
        <p:cxnSp>
          <p:nvCxnSpPr>
            <p:cNvPr id="6194" name="AutoShape 66"/>
            <p:cNvCxnSpPr>
              <a:cxnSpLocks noChangeShapeType="1"/>
              <a:stCxn id="6176" idx="4"/>
              <a:endCxn id="6178" idx="2"/>
            </p:cNvCxnSpPr>
            <p:nvPr/>
          </p:nvCxnSpPr>
          <p:spPr bwMode="auto">
            <a:xfrm rot="16200000" flipH="1">
              <a:off x="2947" y="2908"/>
              <a:ext cx="273" cy="771"/>
            </a:xfrm>
            <a:prstGeom prst="curvedConnector2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</p:cxnSp>
        <p:cxnSp>
          <p:nvCxnSpPr>
            <p:cNvPr id="6195" name="AutoShape 67"/>
            <p:cNvCxnSpPr>
              <a:cxnSpLocks noChangeShapeType="1"/>
              <a:stCxn id="6180" idx="6"/>
              <a:endCxn id="6152" idx="1"/>
            </p:cNvCxnSpPr>
            <p:nvPr/>
          </p:nvCxnSpPr>
          <p:spPr bwMode="auto">
            <a:xfrm>
              <a:off x="4286" y="2613"/>
              <a:ext cx="136" cy="159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</p:cxnSp>
        <p:cxnSp>
          <p:nvCxnSpPr>
            <p:cNvPr id="6196" name="AutoShape 68"/>
            <p:cNvCxnSpPr>
              <a:cxnSpLocks noChangeShapeType="1"/>
              <a:stCxn id="6177" idx="7"/>
              <a:endCxn id="6152" idx="1"/>
            </p:cNvCxnSpPr>
            <p:nvPr/>
          </p:nvCxnSpPr>
          <p:spPr bwMode="auto">
            <a:xfrm rot="-5400000">
              <a:off x="4195" y="2744"/>
              <a:ext cx="199" cy="255"/>
            </a:xfrm>
            <a:prstGeom prst="curvedConnector2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</p:cxnSp>
        <p:cxnSp>
          <p:nvCxnSpPr>
            <p:cNvPr id="6197" name="AutoShape 69"/>
            <p:cNvCxnSpPr>
              <a:cxnSpLocks noChangeShapeType="1"/>
              <a:stCxn id="6178" idx="6"/>
              <a:endCxn id="6152" idx="1"/>
            </p:cNvCxnSpPr>
            <p:nvPr/>
          </p:nvCxnSpPr>
          <p:spPr bwMode="auto">
            <a:xfrm flipV="1">
              <a:off x="4285" y="2772"/>
              <a:ext cx="137" cy="658"/>
            </a:xfrm>
            <a:prstGeom prst="curvedConnector3">
              <a:avLst>
                <a:gd name="adj1" fmla="val 49634"/>
              </a:avLst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</p:cxnSp>
        <p:cxnSp>
          <p:nvCxnSpPr>
            <p:cNvPr id="6198" name="AutoShape 70"/>
            <p:cNvCxnSpPr>
              <a:cxnSpLocks noChangeShapeType="1"/>
              <a:stCxn id="6175" idx="3"/>
              <a:endCxn id="6157" idx="0"/>
            </p:cNvCxnSpPr>
            <p:nvPr/>
          </p:nvCxnSpPr>
          <p:spPr bwMode="auto">
            <a:xfrm>
              <a:off x="3878" y="1206"/>
              <a:ext cx="1225" cy="500"/>
            </a:xfrm>
            <a:prstGeom prst="bentConnector2">
              <a:avLst/>
            </a:prstGeom>
            <a:noFill/>
            <a:ln w="28575">
              <a:solidFill>
                <a:srgbClr val="0066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6199" name="AutoShape 71"/>
            <p:cNvCxnSpPr>
              <a:cxnSpLocks noChangeShapeType="1"/>
              <a:stCxn id="6175" idx="1"/>
              <a:endCxn id="6167" idx="0"/>
            </p:cNvCxnSpPr>
            <p:nvPr/>
          </p:nvCxnSpPr>
          <p:spPr bwMode="auto">
            <a:xfrm rot="10800000" flipH="1" flipV="1">
              <a:off x="1383" y="1206"/>
              <a:ext cx="91" cy="500"/>
            </a:xfrm>
            <a:prstGeom prst="bentConnector4">
              <a:avLst>
                <a:gd name="adj1" fmla="val -158241"/>
                <a:gd name="adj2" fmla="val 58801"/>
              </a:avLst>
            </a:prstGeom>
            <a:noFill/>
            <a:ln w="28575">
              <a:solidFill>
                <a:srgbClr val="0066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6200" name="AutoShape 72"/>
            <p:cNvCxnSpPr>
              <a:cxnSpLocks noChangeShapeType="1"/>
              <a:stCxn id="6175" idx="2"/>
              <a:endCxn id="6168" idx="0"/>
            </p:cNvCxnSpPr>
            <p:nvPr/>
          </p:nvCxnSpPr>
          <p:spPr bwMode="auto">
            <a:xfrm rot="5400000">
              <a:off x="2549" y="1353"/>
              <a:ext cx="139" cy="24"/>
            </a:xfrm>
            <a:prstGeom prst="bentConnector3">
              <a:avLst>
                <a:gd name="adj1" fmla="val 49639"/>
              </a:avLst>
            </a:prstGeom>
            <a:noFill/>
            <a:ln w="28575">
              <a:solidFill>
                <a:srgbClr val="0066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6201" name="AutoShape 73"/>
            <p:cNvCxnSpPr>
              <a:cxnSpLocks noChangeShapeType="1"/>
              <a:stCxn id="6175" idx="3"/>
              <a:endCxn id="6170" idx="7"/>
            </p:cNvCxnSpPr>
            <p:nvPr/>
          </p:nvCxnSpPr>
          <p:spPr bwMode="auto">
            <a:xfrm>
              <a:off x="3878" y="1206"/>
              <a:ext cx="62" cy="359"/>
            </a:xfrm>
            <a:prstGeom prst="bentConnector2">
              <a:avLst/>
            </a:prstGeom>
            <a:noFill/>
            <a:ln w="28575">
              <a:solidFill>
                <a:srgbClr val="006600"/>
              </a:solidFill>
              <a:miter lim="800000"/>
              <a:headEnd/>
              <a:tailEnd type="triangle" w="med" len="med"/>
            </a:ln>
          </p:spPr>
        </p:cxnSp>
      </p:grpSp>
      <p:sp>
        <p:nvSpPr>
          <p:cNvPr id="75" name="CuadroTexto 74"/>
          <p:cNvSpPr txBox="1"/>
          <p:nvPr/>
        </p:nvSpPr>
        <p:spPr>
          <a:xfrm>
            <a:off x="1462602" y="6105490"/>
            <a:ext cx="59715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Luengas S. Seguridad del Paciente: un modelo organizacional para el control sistémico de los riesgos </a:t>
            </a:r>
          </a:p>
          <a:p>
            <a:pPr algn="ctr"/>
            <a:r>
              <a:rPr lang="es-CO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la atención en salud. Centro de Gestión Hospitalaria. Fundación Corona, 2009</a:t>
            </a:r>
          </a:p>
          <a:p>
            <a:pPr algn="ctr"/>
            <a:r>
              <a:rPr lang="es-CO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Disponible en: </a:t>
            </a:r>
            <a:r>
              <a:rPr lang="es-CO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</a:t>
            </a:r>
            <a:r>
              <a:rPr lang="es-CO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www.cgh.org.co/temas/modelo.php</a:t>
            </a:r>
            <a:r>
              <a:rPr lang="es-CO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Consultado en: 6 de julio, 2014</a:t>
            </a:r>
          </a:p>
          <a:p>
            <a:pPr algn="ctr"/>
            <a:endParaRPr lang="es-CO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6" name="Imagen 7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6639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-24607" y="-37265"/>
            <a:ext cx="914400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CO" sz="3600" b="1" dirty="0">
                <a:solidFill>
                  <a:srgbClr val="000066"/>
                </a:solidFill>
                <a:latin typeface="Arial" charset="0"/>
              </a:rPr>
              <a:t>ANÁLISIS E INTERVENCIÓN</a:t>
            </a:r>
          </a:p>
          <a:p>
            <a:pPr algn="ctr">
              <a:defRPr/>
            </a:pPr>
            <a:r>
              <a:rPr lang="es-CO" sz="3600" b="1" dirty="0">
                <a:solidFill>
                  <a:srgbClr val="000066"/>
                </a:solidFill>
                <a:latin typeface="Arial" charset="0"/>
              </a:rPr>
              <a:t>DE EVENTOS ADVERSOS</a:t>
            </a:r>
            <a:endParaRPr lang="es-ES" sz="3600" b="1" dirty="0">
              <a:solidFill>
                <a:srgbClr val="000066"/>
              </a:solidFill>
              <a:latin typeface="Arial" charset="0"/>
            </a:endParaRPr>
          </a:p>
        </p:txBody>
      </p:sp>
      <p:pic>
        <p:nvPicPr>
          <p:cNvPr id="3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8131175" cy="4389437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4 Rectángulo"/>
          <p:cNvSpPr/>
          <p:nvPr/>
        </p:nvSpPr>
        <p:spPr>
          <a:xfrm>
            <a:off x="899592" y="6165304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000" dirty="0" smtClean="0">
                <a:latin typeface="Arial" pitchFamily="34" charset="0"/>
                <a:cs typeface="Arial" pitchFamily="34" charset="0"/>
              </a:rPr>
              <a:t>Modificado de: Taylor-Adams S, Vincent C. The London Protocol. </a:t>
            </a:r>
          </a:p>
          <a:p>
            <a:pPr algn="ctr"/>
            <a:r>
              <a:rPr lang="es-CO" sz="1000" dirty="0" smtClean="0">
                <a:latin typeface="Arial" pitchFamily="34" charset="0"/>
                <a:cs typeface="Arial" pitchFamily="34" charset="0"/>
              </a:rPr>
              <a:t>Clinical Safety Research Unit. Imperial College. London. 2003 </a:t>
            </a:r>
            <a:endParaRPr lang="es-CO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494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/>
          <a:srcRect l="23853" t="21140" r="25402" b="18934"/>
          <a:stretch/>
        </p:blipFill>
        <p:spPr>
          <a:xfrm>
            <a:off x="1156447" y="1452280"/>
            <a:ext cx="6602506" cy="4383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ángulo 4"/>
          <p:cNvSpPr/>
          <p:nvPr/>
        </p:nvSpPr>
        <p:spPr>
          <a:xfrm>
            <a:off x="1237130" y="5909577"/>
            <a:ext cx="65621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Steiger B. Doctors say many obstacles block paths to patient safety. </a:t>
            </a:r>
            <a:endParaRPr lang="en-US" sz="1000" dirty="0" smtClean="0">
              <a:solidFill>
                <a:srgbClr val="1414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000" i="1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Physician </a:t>
            </a:r>
            <a:r>
              <a:rPr lang="en-US" sz="1000" i="1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Executive </a:t>
            </a:r>
            <a:r>
              <a:rPr lang="en-US" sz="1000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2007(May/June):6–14. </a:t>
            </a:r>
            <a:r>
              <a:rPr lang="en-US" sz="1000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Disponible en: </a:t>
            </a:r>
          </a:p>
          <a:p>
            <a:pPr algn="ctr"/>
            <a:r>
              <a:rPr lang="en-US" sz="1000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en-US" sz="1000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en-US" sz="1000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</a:t>
            </a:r>
            <a:r>
              <a:rPr lang="es-CO" sz="1000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acpenet.org/MembersOnly/pejournal/2007/May_June/Steiger.pdf;</a:t>
            </a:r>
            <a:endParaRPr lang="es-CO" sz="1000" dirty="0">
              <a:solidFill>
                <a:srgbClr val="1414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1000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Consultado en: Julio 5, 2014.</a:t>
            </a:r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" y="174815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MAYORES INEFICIENCIAS QUE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CONLLEVAN FALTA DE SEGURIDAD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047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18782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ACTITUD DE LOS MÉDICOS 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RELACIÓN CON EL RIESGO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358157" y="2191871"/>
            <a:ext cx="640271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Las cosas malas no me pueden pasar a mi</a:t>
            </a:r>
          </a:p>
          <a:p>
            <a:endParaRPr lang="es-CO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Los eventos catastróficos son raros</a:t>
            </a:r>
          </a:p>
          <a:p>
            <a:endParaRPr lang="es-CO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Asumen que todo es seguro</a:t>
            </a:r>
          </a:p>
          <a:p>
            <a:endParaRPr lang="es-CO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 hacen nada para asegurar que todo es</a:t>
            </a:r>
          </a:p>
          <a:p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seguro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659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Text Box 2"/>
          <p:cNvSpPr txBox="1">
            <a:spLocks noChangeArrowheads="1"/>
          </p:cNvSpPr>
          <p:nvPr/>
        </p:nvSpPr>
        <p:spPr bwMode="auto">
          <a:xfrm>
            <a:off x="0" y="21590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kumimoji="0" lang="es-ES_tradnl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ERRAR ES HUMANO</a:t>
            </a:r>
            <a:endParaRPr kumimoji="0" lang="es-ES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5267" name="Text Box 3"/>
          <p:cNvSpPr txBox="1">
            <a:spLocks noChangeArrowheads="1"/>
          </p:cNvSpPr>
          <p:nvPr/>
        </p:nvSpPr>
        <p:spPr bwMode="auto">
          <a:xfrm>
            <a:off x="566644" y="1691809"/>
            <a:ext cx="8064500" cy="378618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buFontTx/>
              <a:buChar char="•"/>
              <a:defRPr/>
            </a:pPr>
            <a:r>
              <a:rPr kumimoji="0" lang="es-ES" sz="2400" b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s-ES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atención en salud no es tan segura</a:t>
            </a:r>
          </a:p>
          <a:p>
            <a:pPr eaLnBrk="1" hangingPunct="1">
              <a:buFontTx/>
              <a:buChar char="•"/>
              <a:defRPr/>
            </a:pPr>
            <a:r>
              <a:rPr kumimoji="0" lang="es-ES" sz="2400" b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s-ES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3-4% de las hospitalizaciones tienen eventos </a:t>
            </a:r>
            <a:r>
              <a:rPr kumimoji="0" lang="es-ES_tradnl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adversos</a:t>
            </a:r>
            <a:endParaRPr kumimoji="0" lang="es-ES" sz="2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kumimoji="0" lang="es-ES" sz="2400" b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s-ES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7-14% de los eventos adversos terminan en mortalidad</a:t>
            </a:r>
          </a:p>
          <a:p>
            <a:pPr eaLnBrk="1" hangingPunct="1">
              <a:buFontTx/>
              <a:buChar char="•"/>
              <a:defRPr/>
            </a:pPr>
            <a:r>
              <a:rPr kumimoji="0" lang="es-ES" sz="2400" b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s-ES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mitad de los eventos adversos son prevenibles</a:t>
            </a:r>
          </a:p>
          <a:p>
            <a:pPr eaLnBrk="1" hangingPunct="1">
              <a:buFontTx/>
              <a:buChar char="•"/>
              <a:defRPr/>
            </a:pPr>
            <a:r>
              <a:rPr kumimoji="0" lang="es-ES" sz="2400" b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s-ES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45.000 a 100.000 Estadounidenses mueren cada año  </a:t>
            </a:r>
          </a:p>
          <a:p>
            <a:pPr eaLnBrk="1" hangingPunct="1">
              <a:defRPr/>
            </a:pPr>
            <a:r>
              <a:rPr kumimoji="0" lang="es-ES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por  eventos adversos</a:t>
            </a:r>
          </a:p>
          <a:p>
            <a:pPr eaLnBrk="1" hangingPunct="1">
              <a:buFontTx/>
              <a:buChar char="•"/>
              <a:defRPr/>
            </a:pPr>
            <a:r>
              <a:rPr kumimoji="0" lang="es-ES" sz="2400" b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s-ES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eventos adversos son la octava causa de mortalidad   </a:t>
            </a:r>
          </a:p>
          <a:p>
            <a:pPr eaLnBrk="1" hangingPunct="1">
              <a:defRPr/>
            </a:pPr>
            <a:r>
              <a:rPr kumimoji="0" lang="es-ES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en los EE.UU.</a:t>
            </a:r>
          </a:p>
          <a:p>
            <a:pPr eaLnBrk="1" hangingPunct="1">
              <a:buFontTx/>
              <a:buChar char="•"/>
              <a:defRPr/>
            </a:pPr>
            <a:r>
              <a:rPr kumimoji="0" lang="es-ES" sz="2400" b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s-ES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costo de los eventos adversos en EE.UU. está entre </a:t>
            </a:r>
          </a:p>
          <a:p>
            <a:pPr eaLnBrk="1" hangingPunct="1">
              <a:defRPr/>
            </a:pPr>
            <a:r>
              <a:rPr kumimoji="0" lang="es-ES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17-  29 billones de dólares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286000" y="5635244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 of Medicine; Kohn LT, Corrigan JM, Donaldson MS, eds. </a:t>
            </a:r>
            <a:r>
              <a:rPr lang="en-US" sz="1000" i="1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</a:p>
          <a:p>
            <a:pPr algn="ctr"/>
            <a:r>
              <a:rPr lang="en-US" sz="1000" i="1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 Is Human: Building a Safer Health System. </a:t>
            </a:r>
            <a:r>
              <a:rPr lang="en-US" sz="1000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Washington, DC: National</a:t>
            </a:r>
          </a:p>
          <a:p>
            <a:pPr algn="ctr"/>
            <a:r>
              <a:rPr lang="es-CO" sz="1000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Academy Press, 1999</a:t>
            </a:r>
            <a:r>
              <a:rPr lang="es-CO" sz="1000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CO" sz="1000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Disponible en</a:t>
            </a:r>
            <a:r>
              <a:rPr lang="es-CO" sz="1000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CO" sz="1000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</a:t>
            </a:r>
            <a:r>
              <a:rPr lang="es-CO" sz="1000" dirty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</a:t>
            </a:r>
            <a:r>
              <a:rPr lang="es-CO" sz="1000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www.nap.edu/openbook.php?record_id=9728</a:t>
            </a:r>
            <a:endParaRPr lang="es-CO" sz="1000" dirty="0" smtClean="0">
              <a:solidFill>
                <a:srgbClr val="1414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1000" dirty="0" smtClean="0">
                <a:solidFill>
                  <a:srgbClr val="1414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Consultado en: julio 5, 2014 </a:t>
            </a:r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52334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 l="31845" t="27344" r="29722" b="17968"/>
          <a:stretch>
            <a:fillRect/>
          </a:stretch>
        </p:blipFill>
        <p:spPr bwMode="auto">
          <a:xfrm>
            <a:off x="1285875" y="1085850"/>
            <a:ext cx="6500813" cy="5200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4 Rectángulo"/>
          <p:cNvSpPr/>
          <p:nvPr/>
        </p:nvSpPr>
        <p:spPr>
          <a:xfrm>
            <a:off x="0" y="214313"/>
            <a:ext cx="91440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ESTUDIO IBEAS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3 Rectángulo"/>
          <p:cNvSpPr>
            <a:spLocks noChangeArrowheads="1"/>
          </p:cNvSpPr>
          <p:nvPr/>
        </p:nvSpPr>
        <p:spPr bwMode="auto">
          <a:xfrm>
            <a:off x="2286000" y="635158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00CC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5956C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s-ES_tradnl" altLang="es-CO" sz="1200" dirty="0">
                <a:latin typeface="Arial" panose="020B0604020202020204" pitchFamily="34" charset="0"/>
                <a:hlinkClick r:id="rId4"/>
              </a:rPr>
              <a:t>http://www.seguridaddelpacienteyenfermero.com/docs/estudios/estudio_02.pdf</a:t>
            </a:r>
            <a:endParaRPr lang="es-ES_tradnl" altLang="es-CO" sz="1200" dirty="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s-ES_tradnl" altLang="es-CO" sz="1200" dirty="0">
              <a:latin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4700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/>
          <a:srcRect l="52232" t="33617" r="20416" b="34841"/>
          <a:stretch/>
        </p:blipFill>
        <p:spPr>
          <a:xfrm>
            <a:off x="1589648" y="1927275"/>
            <a:ext cx="5880297" cy="3812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uadroTexto 4"/>
          <p:cNvSpPr txBox="1"/>
          <p:nvPr/>
        </p:nvSpPr>
        <p:spPr>
          <a:xfrm>
            <a:off x="0" y="121026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COMPARACIÓN DE CALIDAD Y EFICIENCIA ENTRE SECTORES DE</a:t>
            </a:r>
          </a:p>
          <a:p>
            <a:pPr algn="ctr"/>
            <a:r>
              <a:rPr lang="es-CO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ECONOMÍA</a:t>
            </a:r>
            <a:endParaRPr lang="es-CO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754409" y="6091519"/>
            <a:ext cx="40350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Sutker WL. The physician´s role in patient safety:what´s in it for me?</a:t>
            </a:r>
          </a:p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Proc (Bayl Univ Med Cent)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2008;21(1):9–14</a:t>
            </a:r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5" y="5964794"/>
            <a:ext cx="613897" cy="82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941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883</TotalTime>
  <Words>1918</Words>
  <Application>Microsoft Macintosh PowerPoint</Application>
  <PresentationFormat>Presentación en pantalla (4:3)</PresentationFormat>
  <Paragraphs>387</Paragraphs>
  <Slides>44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¿DE QUE ERRORES ESTAMOS HABLANDO?</vt:lpstr>
      <vt:lpstr>Presentación de PowerPoint</vt:lpstr>
      <vt:lpstr>ERRAR ES HUMANO</vt:lpstr>
      <vt:lpstr>Presentación de PowerPoint</vt:lpstr>
      <vt:lpstr>Presentación de PowerPoint</vt:lpstr>
      <vt:lpstr>EVENTO ADVERSO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EQUIPOS EFECTIVOS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Angelo Laverde</cp:lastModifiedBy>
  <cp:revision>92</cp:revision>
  <dcterms:created xsi:type="dcterms:W3CDTF">2014-06-21T13:46:16Z</dcterms:created>
  <dcterms:modified xsi:type="dcterms:W3CDTF">2017-11-30T03:32:49Z</dcterms:modified>
</cp:coreProperties>
</file>